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</p:sldMasterIdLst>
  <p:notesMasterIdLst>
    <p:notesMasterId r:id="rId46"/>
  </p:notesMasterIdLst>
  <p:sldIdLst>
    <p:sldId id="256" r:id="rId3"/>
    <p:sldId id="288" r:id="rId4"/>
    <p:sldId id="257" r:id="rId5"/>
    <p:sldId id="258" r:id="rId6"/>
    <p:sldId id="259" r:id="rId7"/>
    <p:sldId id="289" r:id="rId8"/>
    <p:sldId id="260" r:id="rId9"/>
    <p:sldId id="261" r:id="rId10"/>
    <p:sldId id="262" r:id="rId11"/>
    <p:sldId id="263" r:id="rId12"/>
    <p:sldId id="290" r:id="rId13"/>
    <p:sldId id="264" r:id="rId14"/>
    <p:sldId id="265" r:id="rId15"/>
    <p:sldId id="266" r:id="rId16"/>
    <p:sldId id="267" r:id="rId17"/>
    <p:sldId id="268" r:id="rId18"/>
    <p:sldId id="269" r:id="rId19"/>
    <p:sldId id="291" r:id="rId20"/>
    <p:sldId id="292" r:id="rId21"/>
    <p:sldId id="270" r:id="rId22"/>
    <p:sldId id="293" r:id="rId23"/>
    <p:sldId id="271" r:id="rId24"/>
    <p:sldId id="272" r:id="rId25"/>
    <p:sldId id="294" r:id="rId26"/>
    <p:sldId id="295" r:id="rId27"/>
    <p:sldId id="273" r:id="rId28"/>
    <p:sldId id="296" r:id="rId29"/>
    <p:sldId id="274" r:id="rId30"/>
    <p:sldId id="275" r:id="rId31"/>
    <p:sldId id="276" r:id="rId32"/>
    <p:sldId id="297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98" r:id="rId44"/>
    <p:sldId id="299" r:id="rId4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882" autoAdjust="0"/>
  </p:normalViewPr>
  <p:slideViewPr>
    <p:cSldViewPr snapToGrid="0">
      <p:cViewPr varScale="1">
        <p:scale>
          <a:sx n="62" d="100"/>
          <a:sy n="62" d="100"/>
        </p:scale>
        <p:origin x="20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6676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41013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/>
              <a:t>Koulutusaste yms. leikattu pois screenshotista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08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743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/>
              <a:t>Täytyy muistaa, että suomalainen Suomi24 pysyy sinnikkäästi mukana vuodesta toiseen.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956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/>
              <a:t>Miesten aktiivisuus jakajina ja keskustelijoina ehkä pieni yllätys, naisilla on enemmän profiileita keskimäärin. 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521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/>
              <a:t>Laitteella toki tehdään muutakin kuin käytetään nettiä tai somea. Pelaaminen, kuvankäsittely ei esim. vaadi nettiä. 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342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/>
              <a:t>Mitä suurempi laatikko sitä enemmän käyttäjiä. Huom. kotimaiset Suomi24 ja IRC-galleria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1995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79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/>
              <a:t>Hastatageja asiasanoja laitetaan yleensä mukaan useita. Lähes millä tahansa sanalla löytyy paljon kuvia. Finnair on hyödyntää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147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464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83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3150" y="792163"/>
            <a:ext cx="5273675" cy="3956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928" y="5014102"/>
            <a:ext cx="5935426" cy="4746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fi-FI" smtClean="0"/>
          </a:p>
        </p:txBody>
      </p:sp>
      <p:sp>
        <p:nvSpPr>
          <p:cNvPr id="87044" name="Dian numeron paikkamerkki 3"/>
          <p:cNvSpPr>
            <a:spLocks noGrp="1"/>
          </p:cNvSpPr>
          <p:nvPr>
            <p:ph type="sldNum" sz="quarter" idx="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811123" algn="l"/>
                <a:tab pos="1624030" algn="l"/>
                <a:tab pos="2436935" algn="l"/>
                <a:tab pos="3249842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1pPr>
            <a:lvl2pPr marL="834298" indent="-320884" eaLnBrk="0" hangingPunct="0">
              <a:tabLst>
                <a:tab pos="811123" algn="l"/>
                <a:tab pos="1624030" algn="l"/>
                <a:tab pos="2436935" algn="l"/>
                <a:tab pos="3249842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2pPr>
            <a:lvl3pPr marL="1283536" indent="-256708" eaLnBrk="0" hangingPunct="0">
              <a:tabLst>
                <a:tab pos="811123" algn="l"/>
                <a:tab pos="1624030" algn="l"/>
                <a:tab pos="2436935" algn="l"/>
                <a:tab pos="3249842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3pPr>
            <a:lvl4pPr marL="1796950" indent="-256708" eaLnBrk="0" hangingPunct="0">
              <a:tabLst>
                <a:tab pos="811123" algn="l"/>
                <a:tab pos="1624030" algn="l"/>
                <a:tab pos="2436935" algn="l"/>
                <a:tab pos="3249842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4pPr>
            <a:lvl5pPr marL="2310365" indent="-256708" eaLnBrk="0" hangingPunct="0">
              <a:tabLst>
                <a:tab pos="811123" algn="l"/>
                <a:tab pos="1624030" algn="l"/>
                <a:tab pos="2436935" algn="l"/>
                <a:tab pos="3249842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5pPr>
            <a:lvl6pPr marL="2823779" indent="-256708" defTabSz="504502" eaLnBrk="0" fontAlgn="base" hangingPunct="0">
              <a:spcBef>
                <a:spcPct val="0"/>
              </a:spcBef>
              <a:spcAft>
                <a:spcPct val="0"/>
              </a:spcAft>
              <a:tabLst>
                <a:tab pos="811123" algn="l"/>
                <a:tab pos="1624030" algn="l"/>
                <a:tab pos="2436935" algn="l"/>
                <a:tab pos="3249842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6pPr>
            <a:lvl7pPr marL="3337193" indent="-256708" defTabSz="504502" eaLnBrk="0" fontAlgn="base" hangingPunct="0">
              <a:spcBef>
                <a:spcPct val="0"/>
              </a:spcBef>
              <a:spcAft>
                <a:spcPct val="0"/>
              </a:spcAft>
              <a:tabLst>
                <a:tab pos="811123" algn="l"/>
                <a:tab pos="1624030" algn="l"/>
                <a:tab pos="2436935" algn="l"/>
                <a:tab pos="3249842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7pPr>
            <a:lvl8pPr marL="3850608" indent="-256708" defTabSz="504502" eaLnBrk="0" fontAlgn="base" hangingPunct="0">
              <a:spcBef>
                <a:spcPct val="0"/>
              </a:spcBef>
              <a:spcAft>
                <a:spcPct val="0"/>
              </a:spcAft>
              <a:tabLst>
                <a:tab pos="811123" algn="l"/>
                <a:tab pos="1624030" algn="l"/>
                <a:tab pos="2436935" algn="l"/>
                <a:tab pos="3249842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8pPr>
            <a:lvl9pPr marL="4364022" indent="-256708" defTabSz="504502" eaLnBrk="0" fontAlgn="base" hangingPunct="0">
              <a:spcBef>
                <a:spcPct val="0"/>
              </a:spcBef>
              <a:spcAft>
                <a:spcPct val="0"/>
              </a:spcAft>
              <a:tabLst>
                <a:tab pos="811123" algn="l"/>
                <a:tab pos="1624030" algn="l"/>
                <a:tab pos="2436935" algn="l"/>
                <a:tab pos="3249842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fld id="{A91C8D12-5AF1-49E8-B0E2-58A5F14E5289}" type="slidenum">
              <a:rPr lang="fi-FI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 hangingPunct="1">
                <a:defRPr/>
              </a:pPr>
              <a:t>2</a:t>
            </a:fld>
            <a:endParaRPr lang="fi-FI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87045" name="Alatunnisteen paikkamerkki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73" tIns="51337" rIns="102673" bIns="51337"/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1pPr>
            <a:lvl2pPr marL="834298" indent="-320884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2pPr>
            <a:lvl3pPr marL="1283536" indent="-256708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3pPr>
            <a:lvl4pPr marL="1796950" indent="-256708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4pPr>
            <a:lvl5pPr marL="2310365" indent="-256708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5pPr>
            <a:lvl6pPr marL="2823779" indent="-256708" defTabSz="5045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6pPr>
            <a:lvl7pPr marL="3337193" indent="-256708" defTabSz="5045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7pPr>
            <a:lvl8pPr marL="3850608" indent="-256708" defTabSz="5045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8pPr>
            <a:lvl9pPr marL="4364022" indent="-256708" defTabSz="5045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fi-FI" smtClean="0"/>
              <a:t>Copyright Sähköinen Liiketoiminta Suomi Oy / Kirsi Mikkola</a:t>
            </a:r>
            <a:endParaRPr lang="fi-FI"/>
          </a:p>
        </p:txBody>
      </p:sp>
      <p:sp>
        <p:nvSpPr>
          <p:cNvPr id="87046" name="Ylätunnisteen paikkamerkki 5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73" tIns="51337" rIns="102673" bIns="51337"/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1pPr>
            <a:lvl2pPr marL="834298" indent="-320884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2pPr>
            <a:lvl3pPr marL="1283536" indent="-256708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3pPr>
            <a:lvl4pPr marL="1796950" indent="-256708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4pPr>
            <a:lvl5pPr marL="2310365" indent="-256708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5pPr>
            <a:lvl6pPr marL="2823779" indent="-256708" defTabSz="5045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6pPr>
            <a:lvl7pPr marL="3337193" indent="-256708" defTabSz="5045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7pPr>
            <a:lvl8pPr marL="3850608" indent="-256708" defTabSz="5045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8pPr>
            <a:lvl9pPr marL="4364022" indent="-256708" defTabSz="5045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fi-FI" smtClean="0"/>
              <a:t>Lumo - Sähköisen liiketoiminnan koulutuskokonaisuus - 2.päivä - Hakukonelöydettävyys ja -markkinointi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202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409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08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43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945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2996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6721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315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490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/>
              <a:t>Sonera ja VR omaavat miljoonia asiakkaita ja paljon vihaisia asiakkaita myös, somessa kuitenkin palvellaan aktiivisesti. 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1" rtl="0">
              <a:spcBef>
                <a:spcPts val="0"/>
              </a:spcBef>
              <a:buNone/>
            </a:pPr>
            <a:endParaRPr/>
          </a:p>
          <a:p>
            <a:pPr lvl="2" rtl="0">
              <a:spcBef>
                <a:spcPts val="0"/>
              </a:spcBef>
              <a:buNone/>
            </a:pPr>
            <a:endParaRPr/>
          </a:p>
          <a:p>
            <a:pPr lvl="3" rtl="0">
              <a:spcBef>
                <a:spcPts val="0"/>
              </a:spcBef>
              <a:buNone/>
            </a:pPr>
            <a:endParaRPr/>
          </a:p>
          <a:p>
            <a:pPr lvl="4" rtl="0">
              <a:spcBef>
                <a:spcPts val="0"/>
              </a:spcBef>
              <a:buNone/>
            </a:pPr>
            <a:endParaRPr/>
          </a:p>
          <a:p>
            <a:pPr lvl="5" rtl="0">
              <a:spcBef>
                <a:spcPts val="0"/>
              </a:spcBef>
              <a:buNone/>
            </a:pPr>
            <a:endParaRPr/>
          </a:p>
          <a:p>
            <a:pPr lvl="6" rtl="0">
              <a:spcBef>
                <a:spcPts val="0"/>
              </a:spcBef>
              <a:buNone/>
            </a:pPr>
            <a:endParaRPr/>
          </a:p>
          <a:p>
            <a:pPr lvl="7" rtl="0">
              <a:spcBef>
                <a:spcPts val="0"/>
              </a:spcBef>
              <a:buNone/>
            </a:pPr>
            <a:endParaRPr/>
          </a:p>
          <a:p>
            <a:pPr lvl="8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3623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1" rtl="0">
              <a:spcBef>
                <a:spcPts val="0"/>
              </a:spcBef>
              <a:buNone/>
            </a:pPr>
            <a:endParaRPr/>
          </a:p>
          <a:p>
            <a:pPr lvl="2" rtl="0">
              <a:spcBef>
                <a:spcPts val="0"/>
              </a:spcBef>
              <a:buNone/>
            </a:pPr>
            <a:endParaRPr/>
          </a:p>
          <a:p>
            <a:pPr lvl="3" rtl="0">
              <a:spcBef>
                <a:spcPts val="0"/>
              </a:spcBef>
              <a:buNone/>
            </a:pPr>
            <a:endParaRPr/>
          </a:p>
          <a:p>
            <a:pPr lvl="4" rtl="0">
              <a:spcBef>
                <a:spcPts val="0"/>
              </a:spcBef>
              <a:buNone/>
            </a:pPr>
            <a:endParaRPr/>
          </a:p>
          <a:p>
            <a:pPr lvl="5" rtl="0">
              <a:spcBef>
                <a:spcPts val="0"/>
              </a:spcBef>
              <a:buNone/>
            </a:pPr>
            <a:endParaRPr/>
          </a:p>
          <a:p>
            <a:pPr lvl="6" rtl="0">
              <a:spcBef>
                <a:spcPts val="0"/>
              </a:spcBef>
              <a:buNone/>
            </a:pPr>
            <a:endParaRPr/>
          </a:p>
          <a:p>
            <a:pPr lvl="7" rtl="0">
              <a:spcBef>
                <a:spcPts val="0"/>
              </a:spcBef>
              <a:buNone/>
            </a:pPr>
            <a:endParaRPr/>
          </a:p>
          <a:p>
            <a:pPr lvl="8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605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455773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4495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940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3941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69339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3061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9684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8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900">
                <a:solidFill>
                  <a:srgbClr val="FFFFFF"/>
                </a:solidFill>
              </a:rPr>
              <a:t>Verke - Verkkonuorisotyön valtakunnallinen kehittämiskeskus , raportissa selvitetään, mitä nuorten somenkäytössä on tutkittu suomessa. Tuossa muutamia keskeisiä teemoja. 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11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125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362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/>
              <a:t>Tästä kannattaa valikoida muutamia kohtia pohdittavaksi, mikä on sinulle tai osallistujille läheistä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83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/>
              <a:t>Kaikista somekyllästymisuutisista huolimatta somen käyttö kokonaisuudessaan kasvaa, ainakin tällä mittarilla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015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13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dia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/>
        </p:nvSpPr>
        <p:spPr>
          <a:xfrm>
            <a:off x="6456436" y="214289"/>
            <a:ext cx="1643074" cy="5000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28596" y="593684"/>
            <a:ext cx="8501121" cy="9134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000100" y="1886549"/>
            <a:ext cx="7929617" cy="428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rtl="0">
              <a:spcBef>
                <a:spcPts val="0"/>
              </a:spcBef>
              <a:buFont typeface="Wingdings" panose="05000000000000000000" pitchFamily="2" charset="2"/>
              <a:buChar char="q"/>
              <a:defRPr sz="1800"/>
            </a:lvl1pPr>
            <a:lvl2pPr rtl="0">
              <a:spcBef>
                <a:spcPts val="0"/>
              </a:spcBef>
              <a:buFont typeface="Calibri"/>
              <a:buChar char="•"/>
              <a:defRPr/>
            </a:lvl2pPr>
            <a:lvl3pPr rtl="0">
              <a:spcBef>
                <a:spcPts val="0"/>
              </a:spcBef>
              <a:buFont typeface="Calibri"/>
              <a:buChar char="•"/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871317" y="214289"/>
            <a:ext cx="136302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fi-FI" smtClean="0"/>
              <a:t>26.11.2014</a:t>
            </a:r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7629826" y="214289"/>
            <a:ext cx="8572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kehys 25"/>
          <p:cNvSpPr txBox="1"/>
          <p:nvPr userDrawn="1"/>
        </p:nvSpPr>
        <p:spPr>
          <a:xfrm>
            <a:off x="6500813" y="214313"/>
            <a:ext cx="1643062" cy="500062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latin typeface="+mn-lt"/>
              <a:cs typeface="+mn-cs"/>
            </a:endParaRPr>
          </a:p>
        </p:txBody>
      </p:sp>
      <p:sp>
        <p:nvSpPr>
          <p:cNvPr id="33" name="Otsikon paikkamerkki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501122" cy="91347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4" name="Tekstin paikkamerkki 2"/>
          <p:cNvSpPr>
            <a:spLocks noGrp="1"/>
          </p:cNvSpPr>
          <p:nvPr>
            <p:ph idx="1"/>
          </p:nvPr>
        </p:nvSpPr>
        <p:spPr>
          <a:xfrm>
            <a:off x="395536" y="1628800"/>
            <a:ext cx="8534182" cy="451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266700">
              <a:buFontTx/>
              <a:buBlip>
                <a:blip r:embed="rId2"/>
              </a:buBlip>
              <a:tabLst>
                <a:tab pos="266700" algn="l"/>
              </a:tabLst>
              <a:defRPr sz="2400">
                <a:latin typeface="+mn-lt"/>
              </a:defRPr>
            </a:lvl1pPr>
            <a:lvl2pPr marL="342900" indent="-342900">
              <a:buFont typeface="Wingdings" panose="05000000000000000000" pitchFamily="2" charset="2"/>
              <a:buChar char="ü"/>
              <a:defRPr sz="2500">
                <a:latin typeface="+mn-lt"/>
              </a:defRPr>
            </a:lvl2pPr>
            <a:lvl3pPr marL="355600" indent="363538">
              <a:buFontTx/>
              <a:buBlip>
                <a:blip r:embed="rId3"/>
              </a:buBlip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 dirty="0" smtClean="0"/>
              <a:t>Muokkaa tekstin perustyylejä </a:t>
            </a:r>
            <a:r>
              <a:rPr lang="fi-FI" dirty="0" smtClean="0"/>
              <a:t>napsauttamalla</a:t>
            </a:r>
          </a:p>
          <a:p>
            <a:pPr lvl="2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  <a:endParaRPr lang="fi-FI" dirty="0" smtClean="0"/>
          </a:p>
        </p:txBody>
      </p:sp>
      <p:sp>
        <p:nvSpPr>
          <p:cNvPr id="5" name="Päivämäärän paikkamerkki 5"/>
          <p:cNvSpPr>
            <a:spLocks noGrp="1"/>
          </p:cNvSpPr>
          <p:nvPr>
            <p:ph type="dt" sz="half" idx="10"/>
          </p:nvPr>
        </p:nvSpPr>
        <p:spPr>
          <a:xfrm>
            <a:off x="7235825" y="214313"/>
            <a:ext cx="930275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 dirty="0" smtClean="0"/>
              <a:t>26.11.2014</a:t>
            </a:r>
            <a:endParaRPr lang="fi-FI" dirty="0"/>
          </a:p>
        </p:txBody>
      </p:sp>
      <p:sp>
        <p:nvSpPr>
          <p:cNvPr id="6" name="Dian numeron paikkamerkki 7"/>
          <p:cNvSpPr>
            <a:spLocks noGrp="1"/>
          </p:cNvSpPr>
          <p:nvPr>
            <p:ph type="sldNum" sz="quarter" idx="11"/>
          </p:nvPr>
        </p:nvSpPr>
        <p:spPr>
          <a:xfrm>
            <a:off x="8286750" y="214313"/>
            <a:ext cx="642938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 smtClean="0"/>
              <a:t>SIVU </a:t>
            </a:r>
            <a:fld id="{5429D2C8-5A14-47DA-A191-7A8C8F4FA56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47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443070" y="2428867"/>
            <a:ext cx="6986582" cy="655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471617" y="3084500"/>
            <a:ext cx="6958034" cy="4286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80"/>
              </a:spcBef>
              <a:buClr>
                <a:schemeClr val="lt2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A3A3A3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A3A3A3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A3A3A3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A3A3A3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A3A3A3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A3A3A3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A3A3A3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A3A3A3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1509705" y="364331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fi-FI" smtClean="0"/>
              <a:t>26.11.2014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91155" y="237060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/>
          <p:nvPr/>
        </p:nvSpPr>
        <p:spPr>
          <a:xfrm>
            <a:off x="142843" y="6286519"/>
            <a:ext cx="6929486" cy="357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24000" tIns="720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i-FI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Sähköinen Liiketoiminta Suomi Oy </a:t>
            </a:r>
          </a:p>
        </p:txBody>
      </p:sp>
      <p:sp>
        <p:nvSpPr>
          <p:cNvPr id="11" name="Shape 11"/>
          <p:cNvSpPr txBox="1"/>
          <p:nvPr/>
        </p:nvSpPr>
        <p:spPr>
          <a:xfrm>
            <a:off x="7072329" y="6286519"/>
            <a:ext cx="1857388" cy="357189"/>
          </a:xfrm>
          <a:prstGeom prst="rect">
            <a:avLst/>
          </a:prstGeom>
          <a:solidFill>
            <a:srgbClr val="3A343A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8356" y="6392271"/>
            <a:ext cx="1255609" cy="179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iming>
    <p:tnLst>
      <p:par>
        <p:cTn id="1" dur="indefinite" restart="never" nodeType="tmRoot"/>
      </p:par>
    </p:tnLst>
  </p:timing>
  <p:hf sldNum="0" hdr="0" ftr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sldNum="0" hdr="0" ftr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indent="-139700" algn="l" rtl="0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q"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isakallionUrheiluopisto" TargetMode="External"/><Relationship Id="rId2" Type="http://schemas.openxmlformats.org/officeDocument/2006/relationships/hyperlink" Target="https://www.youtube.com/user/KisakallionU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njoygram.com/kisakallio" TargetMode="External"/><Relationship Id="rId4" Type="http://schemas.openxmlformats.org/officeDocument/2006/relationships/hyperlink" Target="https://twitter.com/kisakallio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joygram.com/tag/ysa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mailto:kirsi.mikkola@liiketoiminta.info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ao.fi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ouninkauppa?fref=t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ages/Hevis-deli-cafe/175725145851?fref=t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dthis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harethis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1443070" y="2428867"/>
            <a:ext cx="6986582" cy="6556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39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fi-FI" sz="39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39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markkinoinnissa ja etenkin nuorison käytössä</a:t>
            </a:r>
            <a:endParaRPr lang="fi-FI" sz="39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443070" y="3321035"/>
            <a:ext cx="6958034" cy="4286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fi-FI" sz="24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ja </a:t>
            </a:r>
            <a:r>
              <a:rPr lang="fi-FI" sz="2400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sähköisen markkinoinnin </a:t>
            </a:r>
            <a:r>
              <a:rPr lang="fi-FI" sz="24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viimeisimmät kuulumiset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1471617" y="3986197"/>
            <a:ext cx="3232358" cy="840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8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26.11.2014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YSAO, Iisalmi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8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Kirsi</a:t>
            </a:r>
            <a:r>
              <a:rPr lang="fi-FI" sz="18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Mikkola</a:t>
            </a:r>
            <a:endParaRPr lang="fi-FI" sz="18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55470" y="457370"/>
            <a:ext cx="8501099" cy="91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2400" dirty="0"/>
              <a:t>Mitä nuorempi sitä enemmän jaetaan sisältöä </a:t>
            </a:r>
            <a:r>
              <a:rPr lang="fi-FI" sz="2400" dirty="0" smtClean="0"/>
              <a:t>keskimäärin</a:t>
            </a:r>
            <a:endParaRPr lang="fi-FI" sz="2400"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55469" y="5442012"/>
            <a:ext cx="8657711" cy="34958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9050" indent="-19050">
              <a:buNone/>
            </a:pPr>
            <a:r>
              <a:rPr lang="fi-FI" dirty="0"/>
              <a:t>Poikkeuksena päivittäiset jakajat, joista aktiivisimmat 35-44v ja </a:t>
            </a:r>
            <a:r>
              <a:rPr lang="fi-FI" dirty="0" smtClean="0"/>
              <a:t>verkkolehden </a:t>
            </a:r>
            <a:r>
              <a:rPr lang="fi-FI" dirty="0"/>
              <a:t>artikkelien jakajat 25-34v</a:t>
            </a:r>
            <a:endParaRPr dirty="0"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83" y="1455938"/>
            <a:ext cx="8497912" cy="37247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72984" y="2394249"/>
            <a:ext cx="8501122" cy="913470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Screen</a:t>
            </a:r>
            <a:r>
              <a:rPr lang="fi-FI" dirty="0"/>
              <a:t> </a:t>
            </a:r>
            <a:r>
              <a:rPr lang="fi-FI" dirty="0" err="1"/>
              <a:t>stacking</a:t>
            </a:r>
            <a:r>
              <a:rPr lang="fi-FI" dirty="0"/>
              <a:t> tarkoittaa usean ruudun samanaikaista </a:t>
            </a:r>
            <a:r>
              <a:rPr lang="fi-FI" dirty="0" smtClean="0"/>
              <a:t>käyttöä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26.11.2014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05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38133" y="284220"/>
            <a:ext cx="8501099" cy="91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2000" dirty="0" smtClean="0"/>
              <a:t>Suomalaiset </a:t>
            </a:r>
            <a:r>
              <a:rPr lang="fi-FI" sz="2000" dirty="0"/>
              <a:t>käyttävät mobiilia pitkin päivää. Suhteellisesti suurin osuus on ennen nukkumaanmenoa ja aamulla herätessä. 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000100" y="1857363"/>
            <a:ext cx="7929599" cy="428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2" y="1245525"/>
            <a:ext cx="8867775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07145" y="188070"/>
            <a:ext cx="8501099" cy="91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2400"/>
              <a:t>Suomalaiset suosituimmat palvelut TNS-gallupin mukaan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000100" y="1857363"/>
            <a:ext cx="7929599" cy="428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8112"/>
            <a:ext cx="8915400" cy="486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245845" y="293845"/>
            <a:ext cx="8501099" cy="91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2400"/>
              <a:t>Miehet ja nuoret aktiivisempia sisällöntuottajia. Vanhemmat tyytyvät kuluttamaan. 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0100" y="1857363"/>
            <a:ext cx="7929599" cy="428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450" y="1408974"/>
            <a:ext cx="8501100" cy="46610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45845" y="351545"/>
            <a:ext cx="8501099" cy="91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2400"/>
              <a:t>Tavanomainen käyttöaika laitteella 16-24 vuotiailla on n. 6 tuntia päivässä.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000100" y="1857363"/>
            <a:ext cx="7929599" cy="428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825" y="1399699"/>
            <a:ext cx="8378650" cy="46260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21458" y="351570"/>
            <a:ext cx="8501099" cy="91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2400"/>
              <a:t>Suomalaisten some-profiilit  kokonaisuudessaan Ylen mukaan 2013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0062" y="1265062"/>
            <a:ext cx="5895975" cy="38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403975" y="4289875"/>
            <a:ext cx="2154600" cy="206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/>
              <a:t>http://yle.fi/uutiset/taalla_somelaiset_elavat_-_katso_lista_historiallisesta_facebookista_juuri_avattuun_pheediin/6518189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265070" y="457345"/>
            <a:ext cx="8501099" cy="91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2400"/>
              <a:t>Suomalaisten nuorten suosituimmat palvelut 13-29v 2013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869" y="1213395"/>
            <a:ext cx="6181300" cy="471035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134601" y="4581948"/>
            <a:ext cx="8631567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/>
              <a:t>Lähde </a:t>
            </a:r>
            <a:r>
              <a:rPr lang="fi-FI" dirty="0" err="1"/>
              <a:t>ebrand</a:t>
            </a:r>
            <a:r>
              <a:rPr lang="fi-FI" dirty="0"/>
              <a:t>: http://www.pinterest.com/pin/470837336013225165/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40952" y="2577320"/>
            <a:ext cx="8501122" cy="913470"/>
          </a:xfrm>
        </p:spPr>
        <p:txBody>
          <a:bodyPr>
            <a:normAutofit fontScale="90000"/>
          </a:bodyPr>
          <a:lstStyle/>
          <a:p>
            <a:r>
              <a:rPr lang="fi-FI" dirty="0"/>
              <a:t>Esimerkki </a:t>
            </a:r>
            <a:r>
              <a:rPr lang="fi-FI" dirty="0" smtClean="0"/>
              <a:t>Kisakallio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http://www.kisakallio.fi/</a:t>
            </a:r>
            <a:br>
              <a:rPr lang="fi-FI" dirty="0"/>
            </a:b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www.youtube.com/user/KisakallionUO</a:t>
            </a:r>
            <a:r>
              <a:rPr lang="fi-FI" dirty="0"/>
              <a:t/>
            </a:r>
            <a:br>
              <a:rPr lang="fi-FI" dirty="0"/>
            </a:br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www.facebook.com/KisakallionUrheiluopisto</a:t>
            </a:r>
            <a:r>
              <a:rPr lang="fi-FI" dirty="0"/>
              <a:t/>
            </a:r>
            <a:br>
              <a:rPr lang="fi-FI" dirty="0"/>
            </a:br>
            <a:r>
              <a:rPr lang="fi-FI" dirty="0">
                <a:hlinkClick r:id="rId4"/>
              </a:rPr>
              <a:t>https://</a:t>
            </a:r>
            <a:r>
              <a:rPr lang="fi-FI" dirty="0" smtClean="0">
                <a:hlinkClick r:id="rId4"/>
              </a:rPr>
              <a:t>twitter.com/kisakallio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http://kisakallio.kuvat.fi/kuvat/</a:t>
            </a:r>
            <a:br>
              <a:rPr lang="fi-FI" dirty="0"/>
            </a:br>
            <a:r>
              <a:rPr lang="fi-FI" dirty="0">
                <a:hlinkClick r:id="rId5"/>
              </a:rPr>
              <a:t>http://</a:t>
            </a:r>
            <a:r>
              <a:rPr lang="fi-FI" dirty="0" smtClean="0">
                <a:hlinkClick r:id="rId5"/>
              </a:rPr>
              <a:t>www.enjoygram.com/kisakallio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26.11.2014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54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5028" y="2577321"/>
            <a:ext cx="8501122" cy="913470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Instagram</a:t>
            </a:r>
            <a:r>
              <a:rPr lang="fi-FI" dirty="0"/>
              <a:t> esimerkki</a:t>
            </a:r>
            <a:br>
              <a:rPr lang="fi-FI" dirty="0"/>
            </a:br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www.enjoygram.com/tag/ysao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26.11.2014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54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390616" y="1603529"/>
            <a:ext cx="6051149" cy="3877954"/>
          </a:xfr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dirty="0" smtClean="0"/>
              <a:t>Kirsi Mikkola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fi-FI" sz="2000" u="sng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kirsi.mikkola@liiketoiminta.info </a:t>
            </a:r>
            <a:br>
              <a:rPr lang="fi-FI" sz="2000" u="sng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</a:br>
            <a:r>
              <a:rPr lang="fi-FI" sz="2000" u="sng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/>
            </a:r>
            <a:br>
              <a:rPr lang="fi-FI" sz="2000" u="sng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</a:br>
            <a:r>
              <a:rPr lang="fi-FI" sz="2000" u="sng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www.facebook.com/kirsimikkola </a:t>
            </a:r>
            <a:br>
              <a:rPr lang="fi-FI" sz="2000" u="sng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</a:br>
            <a:r>
              <a:rPr lang="fi-FI" sz="2000" u="sng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twitter.com/</a:t>
            </a:r>
            <a:r>
              <a:rPr lang="fi-FI" sz="2000" u="sng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kirsimikkola</a:t>
            </a:r>
            <a:r>
              <a:rPr lang="fi-FI" sz="2000" u="sng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fi-FI" sz="2000" u="sng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/>
            </a:r>
            <a:br>
              <a:rPr lang="fi-FI" sz="2000" u="sng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</a:br>
            <a:r>
              <a:rPr lang="fi-FI" sz="2000" u="sng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twitter.com/liiketoiminta</a:t>
            </a:r>
            <a:br>
              <a:rPr lang="fi-FI" sz="2000" u="sng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</a:br>
            <a:r>
              <a:rPr lang="fi-FI" sz="2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/>
            </a:r>
            <a:br>
              <a:rPr lang="fi-FI" sz="2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</a:br>
            <a:r>
              <a:rPr lang="fi-FI" sz="2000" u="sng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www.linkedin.com/in/kirsimikkola</a:t>
            </a:r>
            <a:r>
              <a:rPr lang="fi-FI" sz="2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/>
            </a:r>
            <a:br>
              <a:rPr lang="fi-FI" sz="2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</a:br>
            <a:r>
              <a:rPr lang="fi-FI" sz="2000" u="sng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www.slideshare.net/kirsimikkola</a:t>
            </a:r>
            <a:r>
              <a:rPr lang="fi-FI" sz="2000" dirty="0" smtClean="0">
                <a:latin typeface="Arial" charset="0"/>
                <a:cs typeface="Arial" charset="0"/>
              </a:rPr>
              <a:t>  </a:t>
            </a:r>
            <a:br>
              <a:rPr lang="fi-FI" sz="2000" dirty="0" smtClean="0">
                <a:latin typeface="Arial" charset="0"/>
                <a:cs typeface="Arial" charset="0"/>
              </a:rPr>
            </a:br>
            <a:endParaRPr lang="en-GB" sz="2000" dirty="0" smtClean="0">
              <a:latin typeface="Arial" charset="0"/>
              <a:cs typeface="Arial" charset="0"/>
              <a:hlinkClick r:id="rId3"/>
            </a:endParaRPr>
          </a:p>
        </p:txBody>
      </p:sp>
      <p:sp>
        <p:nvSpPr>
          <p:cNvPr id="11268" name="Suorakulmio 5"/>
          <p:cNvSpPr>
            <a:spLocks noChangeArrowheads="1"/>
          </p:cNvSpPr>
          <p:nvPr/>
        </p:nvSpPr>
        <p:spPr bwMode="auto">
          <a:xfrm>
            <a:off x="158693" y="5782642"/>
            <a:ext cx="8351837" cy="52322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fi-FI" b="1" dirty="0" smtClean="0"/>
              <a:t>Minun mottoni on:</a:t>
            </a:r>
          </a:p>
          <a:p>
            <a:r>
              <a:rPr lang="fi-FI" b="1" dirty="0" smtClean="0"/>
              <a:t>Verkkokaupasta </a:t>
            </a:r>
            <a:r>
              <a:rPr lang="fi-FI" b="1" dirty="0"/>
              <a:t>tulee tehdä yksi suomalaisten yritysten kilpailutekijä vuoteen 2018  mennessä</a:t>
            </a:r>
          </a:p>
        </p:txBody>
      </p:sp>
      <p:pic>
        <p:nvPicPr>
          <p:cNvPr id="11270" name="Picture 8" descr="http://sphotos-g.ak.fbcdn.net/hphotos-ak-snc6/309559_2244318541690_695659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97" y="2814636"/>
            <a:ext cx="2335501" cy="150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Kuv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251936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97" y="88743"/>
            <a:ext cx="2318691" cy="255588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18" y="88743"/>
            <a:ext cx="1938874" cy="2908311"/>
          </a:xfrm>
          <a:prstGeom prst="rect">
            <a:avLst/>
          </a:prstGeom>
        </p:spPr>
      </p:pic>
      <p:pic>
        <p:nvPicPr>
          <p:cNvPr id="9" name="Kuva 8" descr="20140906_083207"/>
          <p:cNvPicPr>
            <a:picLocks noGrp="1" noChangeAspect="1"/>
          </p:cNvPicPr>
          <p:nvPr isPhoto="1"/>
        </p:nvPicPr>
        <p:blipFill rotWithShape="1"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1"/>
          <a:stretch/>
        </p:blipFill>
        <p:spPr>
          <a:xfrm rot="5400000">
            <a:off x="4199014" y="3589365"/>
            <a:ext cx="2778481" cy="193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97" y="4440381"/>
            <a:ext cx="2298461" cy="153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09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21433" y="505444"/>
            <a:ext cx="8501099" cy="121851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i-FI" sz="1800" dirty="0" err="1"/>
              <a:t>Instagram</a:t>
            </a:r>
            <a:r>
              <a:rPr lang="fi-FI" sz="1800" dirty="0"/>
              <a:t> - hetken ja tunnelman jakamista kuvien kautta - erilaiset filtterit helpottavat viimeistelyä ja virheiden (sävyt yms.) korjaamista</a:t>
            </a:r>
          </a:p>
          <a:p>
            <a:pPr>
              <a:spcBef>
                <a:spcPts val="0"/>
              </a:spcBef>
              <a:buNone/>
            </a:pPr>
            <a:r>
              <a:rPr lang="fi-FI" sz="1800" dirty="0" err="1"/>
              <a:t>Instagram</a:t>
            </a:r>
            <a:r>
              <a:rPr lang="fi-FI" sz="1800" dirty="0"/>
              <a:t> on </a:t>
            </a:r>
            <a:r>
              <a:rPr lang="fi-FI" sz="1800" dirty="0" err="1"/>
              <a:t>ennenkaikkea</a:t>
            </a:r>
            <a:r>
              <a:rPr lang="fi-FI" sz="1800" dirty="0"/>
              <a:t> MOBIILISSA toimiva sosiaalisen median palvelu, joka perustuu </a:t>
            </a:r>
            <a:r>
              <a:rPr lang="fi-FI" sz="1800" dirty="0" err="1" smtClean="0"/>
              <a:t>hashtageihin</a:t>
            </a:r>
            <a:r>
              <a:rPr lang="fi-FI" sz="1800" dirty="0"/>
              <a:t> </a:t>
            </a:r>
            <a:r>
              <a:rPr lang="fi-FI" sz="1800" dirty="0" smtClean="0"/>
              <a:t>#avainsana</a:t>
            </a:r>
            <a:endParaRPr lang="fi-FI" sz="1800" dirty="0"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000100" y="1857363"/>
            <a:ext cx="7929599" cy="428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137" y="1934975"/>
            <a:ext cx="8059724" cy="39953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Hashtagit</a:t>
            </a:r>
            <a:r>
              <a:rPr lang="fi-FI" dirty="0" smtClean="0"/>
              <a:t> = avainsanat = </a:t>
            </a:r>
            <a:r>
              <a:rPr lang="fi-FI" dirty="0" err="1" smtClean="0"/>
              <a:t>tagit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Valitkaa teidän markkinointiin omat ja käyttäkää niitä myös printissä</a:t>
            </a:r>
          </a:p>
          <a:p>
            <a:endParaRPr lang="fi-FI" dirty="0"/>
          </a:p>
          <a:p>
            <a:pPr indent="0">
              <a:buNone/>
            </a:pPr>
            <a:endParaRPr lang="fi-FI" dirty="0" smtClean="0"/>
          </a:p>
          <a:p>
            <a:r>
              <a:rPr lang="fi-FI" dirty="0" smtClean="0"/>
              <a:t>#YSAO</a:t>
            </a:r>
          </a:p>
          <a:p>
            <a:r>
              <a:rPr lang="fi-FI" dirty="0" smtClean="0"/>
              <a:t>#oppisopimus</a:t>
            </a:r>
          </a:p>
          <a:p>
            <a:r>
              <a:rPr lang="fi-FI" dirty="0" smtClean="0"/>
              <a:t>#urheiluakatemia</a:t>
            </a:r>
          </a:p>
          <a:p>
            <a:r>
              <a:rPr lang="fi-FI" dirty="0" smtClean="0"/>
              <a:t>#perustutkinto</a:t>
            </a:r>
          </a:p>
          <a:p>
            <a:r>
              <a:rPr lang="fi-FI" dirty="0" smtClean="0"/>
              <a:t>Jne.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26.11.2014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08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09895" y="226545"/>
            <a:ext cx="8501099" cy="91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3000"/>
              <a:t>Intstagramin hyödyntäminen markkinoinnissa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4650" y="1216975"/>
            <a:ext cx="8942700" cy="428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fi-FI" sz="1800" dirty="0"/>
              <a:t>200 miljoonaa aktiivista käyttäjää maailmanlaajuisesti julkaisee kuvia joka kuukausi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fi-FI" sz="1800" dirty="0"/>
              <a:t>60 Miljoonaa jaettua kuvaa päivittäin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fi-FI" sz="1800" dirty="0" err="1"/>
              <a:t>Instagram</a:t>
            </a:r>
            <a:r>
              <a:rPr lang="fi-FI" sz="1800" dirty="0"/>
              <a:t> sitouttaa käyttäjät paremmin vuorovaikutukseen kuin muut </a:t>
            </a:r>
            <a:r>
              <a:rPr lang="fi-FI" sz="1800" dirty="0" err="1"/>
              <a:t>somepalvelut</a:t>
            </a:r>
            <a:endParaRPr lang="fi-FI" sz="1800" dirty="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fi-FI" sz="1800" dirty="0"/>
              <a:t>Käyttö Suomessa on voimakkaassa </a:t>
            </a:r>
            <a:r>
              <a:rPr lang="fi-FI" sz="1800" dirty="0" smtClean="0"/>
              <a:t>kasvussa etenkin nuorilla aikuisilla</a:t>
            </a:r>
            <a:endParaRPr lang="fi-FI" sz="1800"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570550"/>
            <a:ext cx="4213149" cy="22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924" y="3411976"/>
            <a:ext cx="3939525" cy="2413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292699" y="4482250"/>
            <a:ext cx="849244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/>
              <a:t>h</a:t>
            </a:r>
            <a:r>
              <a:rPr lang="fi-FI" sz="1000" dirty="0"/>
              <a:t>ttp://www.slideshare.net/Kurio_Marketing/instagrammarkkinointi-suomessa-2014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i-FI" sz="3000"/>
              <a:t>Instagramin hyödyntäminen markkinoinnissa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42925" lvl="0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r>
              <a:rPr lang="fi-FI" dirty="0"/>
              <a:t>Perusta tili</a:t>
            </a:r>
          </a:p>
          <a:p>
            <a:pPr marL="542925" lvl="0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r>
              <a:rPr lang="fi-FI" dirty="0"/>
              <a:t>Ole itsekin aktiivinen ja julkaise kiinnostavaa kuvamateriaalia, esim. </a:t>
            </a:r>
            <a:r>
              <a:rPr lang="fi-FI" dirty="0"/>
              <a:t>kulissien takaa, hauskoista tai harvinaisista </a:t>
            </a:r>
            <a:r>
              <a:rPr lang="fi-FI" dirty="0" smtClean="0"/>
              <a:t>hetkistä</a:t>
            </a:r>
            <a:endParaRPr lang="fi-FI" dirty="0"/>
          </a:p>
          <a:p>
            <a:pPr marL="542925" lvl="0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r>
              <a:rPr lang="fi-FI" dirty="0"/>
              <a:t>Tee kilpailu, valitse helposti ymmärrettävä kuvan ottamisen aihe, joka tarjoaa paljon </a:t>
            </a:r>
            <a:r>
              <a:rPr lang="fi-FI" dirty="0" smtClean="0"/>
              <a:t>mahdollisuuksia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i-FI" sz="3000"/>
              <a:t>Instagramin hyödyntäminen markkinoinnissa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  <a:buSzPct val="100000"/>
            </a:pPr>
            <a:r>
              <a:rPr lang="fi-FI" dirty="0"/>
              <a:t>Valitse tavoitteidesi kannalta oikeat </a:t>
            </a:r>
            <a:r>
              <a:rPr lang="fi-FI" dirty="0" err="1"/>
              <a:t>hashtagit</a:t>
            </a:r>
            <a:r>
              <a:rPr lang="fi-FI" dirty="0"/>
              <a:t>. Yksi uniikki + muutamia yleisesti käytössä olevia, kuten kaupunkien nimiä, näin viesti leviää </a:t>
            </a:r>
            <a:r>
              <a:rPr lang="fi-FI" dirty="0" smtClean="0"/>
              <a:t>laajemmalle</a:t>
            </a:r>
            <a:endParaRPr lang="fi-FI" dirty="0"/>
          </a:p>
          <a:p>
            <a:pPr lvl="0">
              <a:buClr>
                <a:srgbClr val="000000"/>
              </a:buClr>
              <a:buSzPct val="100000"/>
            </a:pPr>
            <a:r>
              <a:rPr lang="fi-FI" dirty="0"/>
              <a:t>Tee yksinkertaiset ja yksiselitteiset säännöt</a:t>
            </a:r>
          </a:p>
          <a:p>
            <a:pPr lvl="0">
              <a:buClr>
                <a:srgbClr val="000000"/>
              </a:buClr>
              <a:buSzPct val="100000"/>
            </a:pPr>
            <a:r>
              <a:rPr lang="fi-FI" dirty="0"/>
              <a:t>Asenna </a:t>
            </a:r>
            <a:r>
              <a:rPr lang="fi-FI" dirty="0" err="1"/>
              <a:t>widget</a:t>
            </a:r>
            <a:r>
              <a:rPr lang="fi-FI" dirty="0"/>
              <a:t> kotisivulle, jossa </a:t>
            </a:r>
            <a:r>
              <a:rPr lang="fi-FI" dirty="0" err="1"/>
              <a:t>instagram</a:t>
            </a:r>
            <a:r>
              <a:rPr lang="fi-FI" dirty="0"/>
              <a:t>-kuvat </a:t>
            </a:r>
            <a:r>
              <a:rPr lang="fi-FI" dirty="0" smtClean="0"/>
              <a:t>näkyvät katso esimerkki </a:t>
            </a:r>
            <a:r>
              <a:rPr lang="fi-FI" dirty="0"/>
              <a:t>ks. Esimerkki  </a:t>
            </a:r>
            <a:r>
              <a:rPr lang="fi-FI" dirty="0">
                <a:hlinkClick r:id="rId3"/>
              </a:rPr>
              <a:t>http://www.osao.fi/</a:t>
            </a:r>
            <a:endParaRPr lang="fi-FI" dirty="0"/>
          </a:p>
          <a:p>
            <a:pPr lvl="0">
              <a:buClr>
                <a:srgbClr val="000000"/>
              </a:buClr>
              <a:buSzPct val="100000"/>
            </a:pPr>
            <a:r>
              <a:rPr lang="fi-FI" dirty="0" smtClean="0"/>
              <a:t> Nosta </a:t>
            </a:r>
            <a:r>
              <a:rPr lang="fi-FI" dirty="0"/>
              <a:t>kuvia myös Facebookiin ja muihin palveluihin</a:t>
            </a:r>
          </a:p>
          <a:p>
            <a:pPr marL="358775" lvl="0" indent="-358775">
              <a:buClr>
                <a:srgbClr val="000000"/>
              </a:buClr>
              <a:buSzPct val="100000"/>
              <a:tabLst>
                <a:tab pos="358775" algn="l"/>
              </a:tabLst>
            </a:pPr>
            <a:r>
              <a:rPr lang="fi-FI" dirty="0"/>
              <a:t>Linkkaa ja </a:t>
            </a:r>
            <a:r>
              <a:rPr lang="fi-FI" dirty="0" err="1"/>
              <a:t>regrammaa</a:t>
            </a:r>
            <a:r>
              <a:rPr lang="fi-FI" dirty="0"/>
              <a:t> kilpailukuvia ja muista mainita kuvien ottajat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469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2066" y="2700888"/>
            <a:ext cx="8501122" cy="913470"/>
          </a:xfrm>
        </p:spPr>
        <p:txBody>
          <a:bodyPr/>
          <a:lstStyle/>
          <a:p>
            <a:r>
              <a:rPr lang="fi-FI" dirty="0" smtClean="0"/>
              <a:t> Muutama sana Facebook uusista tuulista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26.11.2014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06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3000" b="1"/>
              <a:t>Facebook-markkinoinnin uutiset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i-FI" sz="2000" b="1" dirty="0"/>
              <a:t>UUTTA MAKSULLISISSA MAINOKSISSA</a:t>
            </a:r>
          </a:p>
          <a:p>
            <a:pPr rtl="0">
              <a:spcBef>
                <a:spcPts val="0"/>
              </a:spcBef>
              <a:buNone/>
            </a:pPr>
            <a:endParaRPr sz="2000" b="1" dirty="0"/>
          </a:p>
          <a:p>
            <a:pPr marL="542925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r>
              <a:rPr lang="fi-FI" dirty="0"/>
              <a:t>Uutta on ns. “uudelleenmarkkinointi”</a:t>
            </a:r>
          </a:p>
          <a:p>
            <a:pPr marL="542925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r>
              <a:rPr lang="fi-FI" dirty="0"/>
              <a:t>Kotisivuille </a:t>
            </a:r>
            <a:r>
              <a:rPr lang="fi-FI" dirty="0"/>
              <a:t>asennetaan pieni </a:t>
            </a:r>
            <a:r>
              <a:rPr lang="fi-FI" dirty="0"/>
              <a:t>koodinpätkä</a:t>
            </a:r>
          </a:p>
          <a:p>
            <a:pPr marL="542925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r>
              <a:rPr lang="fi-FI" dirty="0"/>
              <a:t>Kun </a:t>
            </a:r>
            <a:r>
              <a:rPr lang="fi-FI" dirty="0"/>
              <a:t>henkilö käy kotisivuillasi ja menee tämän jälkeen </a:t>
            </a:r>
            <a:r>
              <a:rPr lang="fi-FI" dirty="0"/>
              <a:t>Facebookiin</a:t>
            </a:r>
            <a:r>
              <a:rPr lang="fi-FI" dirty="0"/>
              <a:t>, hänelle näytetään juuri sinun yrityksesi/organisaatiosi mainos, koska Facebook tunnistaa </a:t>
            </a:r>
            <a:r>
              <a:rPr lang="fi-FI" dirty="0"/>
              <a:t>käyttäjän, ai miten?</a:t>
            </a:r>
            <a:endParaRPr lang="fi-FI" dirty="0"/>
          </a:p>
          <a:p>
            <a:pPr indent="0">
              <a:buClr>
                <a:srgbClr val="000000"/>
              </a:buClr>
              <a:buSzPct val="100000"/>
              <a:buNone/>
              <a:tabLst>
                <a:tab pos="542925" algn="l"/>
              </a:tabLst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3000" b="1"/>
              <a:t>Facebook-markkinoinnin uutiset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i-FI" sz="2000" b="1" dirty="0"/>
              <a:t>UUTTA MAKSULLISISSA MAINOKSISSA</a:t>
            </a:r>
          </a:p>
          <a:p>
            <a:pPr rtl="0">
              <a:spcBef>
                <a:spcPts val="0"/>
              </a:spcBef>
              <a:buNone/>
            </a:pPr>
            <a:endParaRPr sz="2000" b="1" dirty="0"/>
          </a:p>
          <a:p>
            <a:pPr marL="542925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r>
              <a:rPr lang="fi-FI" dirty="0"/>
              <a:t>Toimintokutsut (napit) kotisivuille johtavissa mainoksissa: varaa, osta, rekisteröidy, tilaa yms.</a:t>
            </a:r>
          </a:p>
          <a:p>
            <a:pPr marL="542925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endParaRPr lang="fi-FI" dirty="0"/>
          </a:p>
          <a:p>
            <a:pPr marL="542925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r>
              <a:rPr lang="fi-FI" dirty="0"/>
              <a:t>Konversioseuranta </a:t>
            </a:r>
            <a:r>
              <a:rPr lang="fi-FI" dirty="0" err="1"/>
              <a:t>pikselit</a:t>
            </a:r>
            <a:r>
              <a:rPr lang="fi-FI" dirty="0"/>
              <a:t>, voit tarkkaan seurata kuinka paljon tuottoa Facebook-mainokset toivat, esim. kuinka moni mainosta klikannut tilasi </a:t>
            </a:r>
            <a:r>
              <a:rPr lang="fi-FI" dirty="0" smtClean="0"/>
              <a:t>tuotteen</a:t>
            </a:r>
            <a:r>
              <a:rPr lang="fi-FI" dirty="0"/>
              <a:t> </a:t>
            </a:r>
            <a:r>
              <a:rPr lang="fi-FI" dirty="0" smtClean="0"/>
              <a:t>tai osallistui kyselyyn</a:t>
            </a:r>
            <a:endParaRPr lang="fi-FI" dirty="0"/>
          </a:p>
          <a:p>
            <a:pPr indent="0">
              <a:buClr>
                <a:srgbClr val="000000"/>
              </a:buClr>
              <a:buSzPct val="100000"/>
              <a:buNone/>
              <a:tabLst>
                <a:tab pos="542925" algn="l"/>
              </a:tabLst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8794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3000"/>
              <a:t>Ilmaiset Facebook-päivitykset uutisia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42925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r>
              <a:rPr lang="fi-FI" dirty="0" err="1"/>
              <a:t>Algorimin</a:t>
            </a:r>
            <a:r>
              <a:rPr lang="fi-FI" dirty="0"/>
              <a:t> </a:t>
            </a:r>
            <a:r>
              <a:rPr lang="fi-FI" dirty="0" smtClean="0"/>
              <a:t>muutokset</a:t>
            </a:r>
          </a:p>
          <a:p>
            <a:pPr marL="542925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r>
              <a:rPr lang="fi-FI" dirty="0" smtClean="0"/>
              <a:t>Liian </a:t>
            </a:r>
            <a:r>
              <a:rPr lang="fi-FI" dirty="0"/>
              <a:t>mainosmaiset (ilmaiset) päivitykset saavat vähemmän </a:t>
            </a:r>
            <a:r>
              <a:rPr lang="fi-FI" dirty="0" smtClean="0"/>
              <a:t>näkyvyyttä</a:t>
            </a:r>
            <a:endParaRPr lang="fi-FI" dirty="0"/>
          </a:p>
          <a:p>
            <a:pPr marL="542925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endParaRPr dirty="0"/>
          </a:p>
          <a:p>
            <a:pPr marL="542925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r>
              <a:rPr lang="fi-FI" dirty="0"/>
              <a:t>Säännöt ovat </a:t>
            </a:r>
            <a:r>
              <a:rPr lang="fi-FI" dirty="0" smtClean="0"/>
              <a:t>yksinkertaistuneet</a:t>
            </a:r>
          </a:p>
          <a:p>
            <a:pPr marL="542925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r>
              <a:rPr lang="fi-FI" dirty="0" smtClean="0"/>
              <a:t>Kilpailuja </a:t>
            </a:r>
            <a:r>
              <a:rPr lang="fi-FI" dirty="0"/>
              <a:t>saa tehdä </a:t>
            </a:r>
            <a:r>
              <a:rPr lang="fi-FI" dirty="0" err="1"/>
              <a:t>peukutuksien</a:t>
            </a:r>
            <a:r>
              <a:rPr lang="fi-FI" dirty="0"/>
              <a:t> ja kommenttien perusteella, mutta kuvan jakamista ei saa edellyttää vieläkään osallistumisen ehtona, esim. tykkää ja jaa kilpailut</a:t>
            </a:r>
          </a:p>
          <a:p>
            <a:pPr lvl="0" rtl="0">
              <a:spcBef>
                <a:spcPts val="0"/>
              </a:spcBef>
              <a:buNone/>
            </a:pPr>
            <a:endParaRPr sz="20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265070" y="380395"/>
            <a:ext cx="8501099" cy="91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2400"/>
              <a:t>Esimerkki liian mainosmaisesta päivityksestä Facebookin mielestä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893" y="1293895"/>
            <a:ext cx="5215100" cy="48757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28595" y="353635"/>
            <a:ext cx="8501121" cy="9134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Saat tietoa tänään</a:t>
            </a:r>
            <a:endParaRPr lang="fi-FI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9100" indent="-342900">
              <a:lnSpc>
                <a:spcPct val="115000"/>
              </a:lnSpc>
              <a:buClr>
                <a:schemeClr val="accent1"/>
              </a:buClr>
              <a:buSzPct val="86000"/>
              <a:buFont typeface="Wingdings" panose="05000000000000000000" pitchFamily="2" charset="2"/>
              <a:buChar char="q"/>
            </a:pPr>
            <a:r>
              <a:rPr lang="fi-FI" sz="2400" dirty="0" smtClean="0">
                <a:solidFill>
                  <a:srgbClr val="222222"/>
                </a:solidFill>
              </a:rPr>
              <a:t>nykynuorten </a:t>
            </a:r>
            <a:r>
              <a:rPr lang="fi-FI" sz="2400" dirty="0">
                <a:solidFill>
                  <a:srgbClr val="222222"/>
                </a:solidFill>
              </a:rPr>
              <a:t>ja aikuisten </a:t>
            </a:r>
            <a:r>
              <a:rPr lang="fi-FI" sz="2400" dirty="0" err="1">
                <a:solidFill>
                  <a:srgbClr val="222222"/>
                </a:solidFill>
              </a:rPr>
              <a:t>some</a:t>
            </a:r>
            <a:r>
              <a:rPr lang="fi-FI" sz="2400" dirty="0">
                <a:solidFill>
                  <a:srgbClr val="222222"/>
                </a:solidFill>
              </a:rPr>
              <a:t>- käyttäytymisestä, suosituimmat </a:t>
            </a:r>
            <a:r>
              <a:rPr lang="fi-FI" sz="2400" dirty="0" err="1">
                <a:solidFill>
                  <a:srgbClr val="222222"/>
                </a:solidFill>
              </a:rPr>
              <a:t>sometusvälineet</a:t>
            </a:r>
            <a:endParaRPr lang="fi-FI" sz="2400" dirty="0">
              <a:solidFill>
                <a:srgbClr val="222222"/>
              </a:solidFill>
            </a:endParaRPr>
          </a:p>
          <a:p>
            <a:pPr marL="419100" indent="-342900">
              <a:lnSpc>
                <a:spcPct val="115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fi-FI" sz="2400" dirty="0">
                <a:solidFill>
                  <a:srgbClr val="222222"/>
                </a:solidFill>
              </a:rPr>
              <a:t>mikä </a:t>
            </a:r>
            <a:r>
              <a:rPr lang="fi-FI" sz="2400" dirty="0" err="1">
                <a:solidFill>
                  <a:srgbClr val="222222"/>
                </a:solidFill>
              </a:rPr>
              <a:t>some</a:t>
            </a:r>
            <a:r>
              <a:rPr lang="fi-FI" sz="2400" dirty="0">
                <a:solidFill>
                  <a:srgbClr val="222222"/>
                </a:solidFill>
              </a:rPr>
              <a:t>-sisältö loksahtaa nuoriin ja mikä aikuisiin</a:t>
            </a:r>
          </a:p>
          <a:p>
            <a:pPr marL="419100" indent="-342900">
              <a:lnSpc>
                <a:spcPct val="115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fi-FI" sz="2400" dirty="0">
                <a:solidFill>
                  <a:srgbClr val="222222"/>
                </a:solidFill>
              </a:rPr>
              <a:t>miten hyödynnetään </a:t>
            </a:r>
            <a:r>
              <a:rPr lang="fi-FI" sz="2400" b="1" dirty="0" err="1">
                <a:solidFill>
                  <a:srgbClr val="222222"/>
                </a:solidFill>
              </a:rPr>
              <a:t>instragram</a:t>
            </a:r>
            <a:r>
              <a:rPr lang="fi-FI" sz="2400" dirty="0">
                <a:solidFill>
                  <a:srgbClr val="222222"/>
                </a:solidFill>
              </a:rPr>
              <a:t> markkinoinnissa </a:t>
            </a:r>
          </a:p>
          <a:p>
            <a:pPr marL="419100" indent="-342900">
              <a:lnSpc>
                <a:spcPct val="115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fi-FI" sz="2400" dirty="0">
                <a:solidFill>
                  <a:srgbClr val="222222"/>
                </a:solidFill>
              </a:rPr>
              <a:t>viimeisin tieto </a:t>
            </a:r>
            <a:r>
              <a:rPr lang="fi-FI" sz="2400" b="1" dirty="0" err="1">
                <a:solidFill>
                  <a:srgbClr val="222222"/>
                </a:solidFill>
              </a:rPr>
              <a:t>facebook</a:t>
            </a:r>
            <a:r>
              <a:rPr lang="fi-FI" sz="2400" b="1" dirty="0">
                <a:solidFill>
                  <a:srgbClr val="222222"/>
                </a:solidFill>
              </a:rPr>
              <a:t>-markkinoinnista </a:t>
            </a:r>
          </a:p>
          <a:p>
            <a:pPr marL="419100" indent="-342900">
              <a:lnSpc>
                <a:spcPct val="115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fi-FI" sz="2400" dirty="0">
                <a:solidFill>
                  <a:srgbClr val="222222"/>
                </a:solidFill>
              </a:rPr>
              <a:t>työkaluja arkeen ja niiden käyttöön </a:t>
            </a:r>
            <a:r>
              <a:rPr lang="fi-FI" sz="2400" dirty="0" err="1" smtClean="0">
                <a:solidFill>
                  <a:srgbClr val="222222"/>
                </a:solidFill>
              </a:rPr>
              <a:t>some</a:t>
            </a:r>
            <a:r>
              <a:rPr lang="fi-FI" sz="2400" dirty="0" smtClean="0">
                <a:solidFill>
                  <a:srgbClr val="222222"/>
                </a:solidFill>
              </a:rPr>
              <a:t>-markkinoinnissa</a:t>
            </a:r>
            <a:endParaRPr lang="fi-FI" sz="2400" dirty="0">
              <a:solidFill>
                <a:srgbClr val="222222"/>
              </a:solidFill>
            </a:endParaRPr>
          </a:p>
          <a:p>
            <a:pPr marL="419100" indent="-342900">
              <a:lnSpc>
                <a:spcPct val="115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fi-FI" sz="2400" dirty="0">
                <a:solidFill>
                  <a:srgbClr val="222222"/>
                </a:solidFill>
              </a:rPr>
              <a:t>miten </a:t>
            </a:r>
            <a:r>
              <a:rPr lang="fi-FI" sz="2400" dirty="0" err="1">
                <a:solidFill>
                  <a:srgbClr val="222222"/>
                </a:solidFill>
              </a:rPr>
              <a:t>sometus</a:t>
            </a:r>
            <a:r>
              <a:rPr lang="fi-FI" sz="2400" dirty="0">
                <a:solidFill>
                  <a:srgbClr val="222222"/>
                </a:solidFill>
              </a:rPr>
              <a:t> kannatt</a:t>
            </a:r>
            <a:r>
              <a:rPr lang="fi-FI" sz="2400" dirty="0">
                <a:solidFill>
                  <a:srgbClr val="222222"/>
                </a:solidFill>
              </a:rPr>
              <a:t>aisi näkyä yrityksen nettisivuilla</a:t>
            </a:r>
          </a:p>
          <a:p>
            <a:pPr marL="342900" marR="0" lvl="0" indent="-1651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6000" tIns="45700" rIns="36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baseline="0" smtClean="0">
                <a:solidFill>
                  <a:srgbClr val="A3A3A3"/>
                </a:solidFill>
                <a:latin typeface="Calibri"/>
                <a:ea typeface="Calibri"/>
                <a:cs typeface="Calibri"/>
                <a:sym typeface="Calibri"/>
              </a:rPr>
              <a:t>26.11.2014</a:t>
            </a:r>
            <a:endParaRPr lang="fi-FI" sz="1200" b="0" i="0" u="none" strike="noStrike" cap="none" baseline="0">
              <a:solidFill>
                <a:srgbClr val="A3A3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3000"/>
              <a:t>Mitkä ilmaiset sivupäivitykset saavat näkyvyyttä Facebookissa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42925" lvl="0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r>
              <a:rPr lang="fi-FI" dirty="0"/>
              <a:t>Tiivistettynä- Facebookin algoritmi (</a:t>
            </a:r>
            <a:r>
              <a:rPr lang="fi-FI" dirty="0" err="1"/>
              <a:t>Edge</a:t>
            </a:r>
            <a:r>
              <a:rPr lang="fi-FI" dirty="0"/>
              <a:t> Rank)</a:t>
            </a:r>
          </a:p>
          <a:p>
            <a:pPr marL="542925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endParaRPr dirty="0"/>
          </a:p>
          <a:p>
            <a:pPr marL="542925" lvl="0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r>
              <a:rPr lang="fi-FI" dirty="0"/>
              <a:t>Kuvat ja videot saavat enemmän näkyvyyttä kuin muu sisältö</a:t>
            </a:r>
          </a:p>
          <a:p>
            <a:pPr marL="542925" lvl="0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r>
              <a:rPr lang="fi-FI" dirty="0"/>
              <a:t>Vuorovaikutus (</a:t>
            </a:r>
            <a:r>
              <a:rPr lang="fi-FI" dirty="0" err="1"/>
              <a:t>peukutukset</a:t>
            </a:r>
            <a:r>
              <a:rPr lang="fi-FI" dirty="0"/>
              <a:t>, tykkäykset, jakamiset) “periytyvät” tuleviin </a:t>
            </a:r>
            <a:r>
              <a:rPr lang="fi-FI" dirty="0" smtClean="0"/>
              <a:t>päivityksiin</a:t>
            </a:r>
          </a:p>
          <a:p>
            <a:pPr marL="542925" lvl="0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r>
              <a:rPr lang="fi-FI" dirty="0" smtClean="0"/>
              <a:t>Niille </a:t>
            </a:r>
            <a:r>
              <a:rPr lang="fi-FI" dirty="0"/>
              <a:t>henkilöille, jotka ovat olleet vuorovaikutuksessa sivun kanssa jaetaan sisältöä jatkossakin </a:t>
            </a:r>
            <a:r>
              <a:rPr lang="fi-FI" dirty="0" smtClean="0"/>
              <a:t>enemmän</a:t>
            </a:r>
            <a:endParaRPr lang="fi-FI" dirty="0"/>
          </a:p>
          <a:p>
            <a:pPr marL="542925" lvl="0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r>
              <a:rPr lang="fi-FI" dirty="0"/>
              <a:t>Sivun tykkääjät ovat muutenkin kytköksissä toisiinsa </a:t>
            </a:r>
            <a:r>
              <a:rPr lang="fi-FI" dirty="0"/>
              <a:t>Facebookissa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3000"/>
              <a:t>Mitkä ilmaiset sivupäivitykset saavat näkyvyyttä Facebookissa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42925" lvl="0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r>
              <a:rPr lang="fi-FI" dirty="0"/>
              <a:t>Lumipalloefekti, mitä enemmän jotain jaetaan tai kommentoidaan, sille annetaan yhä enemmän näkyvyyttä</a:t>
            </a:r>
          </a:p>
          <a:p>
            <a:pPr marL="542925" lvl="0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endParaRPr lang="fi-FI" dirty="0"/>
          </a:p>
          <a:p>
            <a:pPr marL="542925" lvl="0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r>
              <a:rPr lang="fi-FI" dirty="0" smtClean="0"/>
              <a:t>Hyvä </a:t>
            </a:r>
            <a:r>
              <a:rPr lang="fi-FI" dirty="0"/>
              <a:t>päivitys on siis visuaalinen, kiinnostava, keskustelua herättävä ja sitä jaetaan mielellään omaan verkostoon lisää </a:t>
            </a:r>
            <a:r>
              <a:rPr lang="fi-FI" dirty="0" smtClean="0"/>
              <a:t>eteenpäin</a:t>
            </a:r>
          </a:p>
          <a:p>
            <a:pPr lvl="0" indent="0">
              <a:buClr>
                <a:srgbClr val="000000"/>
              </a:buClr>
              <a:buSzPct val="100000"/>
              <a:buNone/>
              <a:tabLst>
                <a:tab pos="542925" algn="l"/>
              </a:tabLst>
            </a:pPr>
            <a:endParaRPr lang="fi-FI" sz="2000" dirty="0"/>
          </a:p>
          <a:p>
            <a:pPr marL="542925" lvl="0" indent="-542925">
              <a:buClr>
                <a:srgbClr val="000000"/>
              </a:buClr>
              <a:buSzPct val="100000"/>
              <a:tabLst>
                <a:tab pos="542925" algn="l"/>
              </a:tabLst>
            </a:pPr>
            <a:r>
              <a:rPr lang="fi-FI" sz="2000" dirty="0" smtClean="0"/>
              <a:t>Myös </a:t>
            </a:r>
            <a:r>
              <a:rPr lang="fi-FI" sz="2000" dirty="0"/>
              <a:t>tavallisissa </a:t>
            </a:r>
            <a:r>
              <a:rPr lang="fi-FI" sz="2000" dirty="0" err="1"/>
              <a:t>profiilipäivitykissä</a:t>
            </a:r>
            <a:r>
              <a:rPr lang="fi-FI" sz="2000" dirty="0"/>
              <a:t> on suunnilleen samantapainen algoritmi. Kukaan ei näe kaikkea Facebook-sisältöä, vaan Facebook valikoi jokaiselle heidän mielestään kiinnostavaa sisältöä. </a:t>
            </a:r>
            <a:endParaRPr lang="fi-FI" sz="20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07629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230600" y="1761200"/>
            <a:ext cx="4499915" cy="429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2400" dirty="0"/>
              <a:t>Esim. osallistavasta, visuaalisesta, keskustelua herättävästä </a:t>
            </a:r>
            <a:r>
              <a:rPr lang="fi-FI" sz="2400" dirty="0" smtClean="0"/>
              <a:t>päivityksestä</a:t>
            </a:r>
          </a:p>
          <a:p>
            <a:pPr>
              <a:spcBef>
                <a:spcPts val="0"/>
              </a:spcBef>
              <a:buNone/>
            </a:pPr>
            <a:r>
              <a:rPr lang="fi-FI" sz="2400" dirty="0" smtClean="0"/>
              <a:t>Jounin </a:t>
            </a:r>
            <a:r>
              <a:rPr lang="fi-FI" sz="2400" dirty="0"/>
              <a:t>kauppa onkin kerännyt yli 100 000 tykkääjän </a:t>
            </a:r>
            <a:r>
              <a:rPr lang="fi-FI" sz="2400" dirty="0" smtClean="0"/>
              <a:t>yhteisön</a:t>
            </a:r>
          </a:p>
          <a:p>
            <a:pPr>
              <a:spcBef>
                <a:spcPts val="0"/>
              </a:spcBef>
              <a:buNone/>
            </a:pPr>
            <a:endParaRPr lang="fi-FI" sz="2400" dirty="0"/>
          </a:p>
          <a:p>
            <a:pPr>
              <a:buNone/>
            </a:pPr>
            <a:r>
              <a:rPr lang="fi-FI" sz="2400" dirty="0">
                <a:hlinkClick r:id="rId3"/>
              </a:rPr>
              <a:t>https://</a:t>
            </a:r>
            <a:r>
              <a:rPr lang="fi-FI" sz="2400" dirty="0" smtClean="0">
                <a:hlinkClick r:id="rId3"/>
              </a:rPr>
              <a:t>www.facebook.com/Jouninkauppa?fref=ts</a:t>
            </a:r>
            <a:endParaRPr lang="fi-FI" sz="2400" dirty="0" smtClean="0"/>
          </a:p>
          <a:p>
            <a:pPr>
              <a:buNone/>
            </a:pPr>
            <a:endParaRPr lang="fi-FI" sz="2400" dirty="0" smtClean="0"/>
          </a:p>
          <a:p>
            <a:pPr>
              <a:buNone/>
            </a:pPr>
            <a:r>
              <a:rPr lang="fi-FI" sz="2400" dirty="0" smtClean="0"/>
              <a:t>VUODEN 2014 SOMETTAJA!</a:t>
            </a:r>
            <a:endParaRPr lang="fi-FI" sz="2400" dirty="0"/>
          </a:p>
        </p:txBody>
      </p:sp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0515" y="768035"/>
            <a:ext cx="4281604" cy="59150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207370" y="466995"/>
            <a:ext cx="8501099" cy="91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400" dirty="0"/>
              <a:t>Suurista suomalaisbrändeistä aktiivisimmat </a:t>
            </a:r>
            <a:r>
              <a:rPr lang="fi-FI" sz="2400" dirty="0" smtClean="0"/>
              <a:t>asiakaspalvelijat </a:t>
            </a:r>
            <a:r>
              <a:rPr lang="fi-FI" sz="2400" dirty="0"/>
              <a:t>Lähde: </a:t>
            </a:r>
            <a:r>
              <a:rPr lang="fi-FI" sz="2400" dirty="0" err="1"/>
              <a:t>Socialbakers</a:t>
            </a:r>
            <a:r>
              <a:rPr lang="fi-FI" sz="2400" dirty="0"/>
              <a:t> 11/2014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1000100" y="1857363"/>
            <a:ext cx="7929599" cy="428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06" y="1633201"/>
            <a:ext cx="8639693" cy="42362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400" dirty="0"/>
              <a:t>Suurimmat suomalaiset brändit </a:t>
            </a:r>
            <a:r>
              <a:rPr lang="fi-FI" sz="2400" dirty="0" err="1"/>
              <a:t>Facebooksissa</a:t>
            </a:r>
            <a:r>
              <a:rPr lang="fi-FI" sz="2400" dirty="0"/>
              <a:t> </a:t>
            </a:r>
            <a:r>
              <a:rPr lang="fi-FI" sz="2400" dirty="0" err="1"/>
              <a:t>Socialbakersin</a:t>
            </a:r>
            <a:r>
              <a:rPr lang="fi-FI" sz="2400" dirty="0"/>
              <a:t> mukaan 11/2014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050" y="1628800"/>
            <a:ext cx="7258050" cy="588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2400" dirty="0"/>
              <a:t>Miten </a:t>
            </a:r>
            <a:r>
              <a:rPr lang="fi-FI" sz="2400" dirty="0" err="1"/>
              <a:t>sometus</a:t>
            </a:r>
            <a:r>
              <a:rPr lang="fi-FI" sz="2400" dirty="0"/>
              <a:t> kannattaisi näkyä </a:t>
            </a:r>
            <a:r>
              <a:rPr lang="fi-FI" sz="2400" dirty="0" smtClean="0"/>
              <a:t>verkkosivulla</a:t>
            </a:r>
            <a:r>
              <a:rPr lang="fi-FI" sz="2400" dirty="0"/>
              <a:t>?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i-FI" dirty="0" smtClean="0"/>
              <a:t> </a:t>
            </a:r>
            <a:r>
              <a:rPr lang="fi-FI" dirty="0"/>
              <a:t>Osa</a:t>
            </a:r>
            <a:r>
              <a:rPr lang="fi-FI" dirty="0" smtClean="0"/>
              <a:t> </a:t>
            </a:r>
            <a:r>
              <a:rPr lang="fi-FI" dirty="0"/>
              <a:t>pienemmistä yrityksistä on valinnut jopa taktiikan, jossa kotisivuna on vain yhteystiedot ja linkki Facebookiin, aktiivinen toiminta tapahtuu sitten </a:t>
            </a:r>
            <a:r>
              <a:rPr lang="fi-FI" dirty="0">
                <a:hlinkClick r:id="rId3"/>
              </a:rPr>
              <a:t>Facebookissa</a:t>
            </a:r>
            <a:r>
              <a:rPr lang="fi-FI" sz="1800" dirty="0"/>
              <a:t>. 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1957" y="2839674"/>
            <a:ext cx="5134399" cy="343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dirty="0" err="1"/>
              <a:t>Some-kotivuilla</a:t>
            </a:r>
            <a:r>
              <a:rPr lang="fi-FI" dirty="0"/>
              <a:t> - Perus-tsekkauslista - Mitä voit tehdä 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81000"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  <a:tabLst>
                <a:tab pos="542925" algn="l"/>
              </a:tabLst>
            </a:pPr>
            <a:r>
              <a:rPr lang="fi-FI" dirty="0"/>
              <a:t>Tykkää-</a:t>
            </a:r>
            <a:r>
              <a:rPr lang="fi-FI" dirty="0" err="1"/>
              <a:t>boxi</a:t>
            </a:r>
            <a:endParaRPr lang="fi-FI" dirty="0"/>
          </a:p>
          <a:p>
            <a:pPr marL="457200" indent="-381000"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  <a:tabLst>
                <a:tab pos="542925" algn="l"/>
              </a:tabLst>
            </a:pPr>
            <a:r>
              <a:rPr lang="fi-FI" dirty="0" smtClean="0"/>
              <a:t>Jako-napit (</a:t>
            </a:r>
            <a:r>
              <a:rPr lang="fi-FI" dirty="0" smtClean="0">
                <a:hlinkClick r:id="rId3"/>
              </a:rPr>
              <a:t>www.addthis.com</a:t>
            </a:r>
            <a:r>
              <a:rPr lang="fi-FI" dirty="0" smtClean="0"/>
              <a:t>, </a:t>
            </a:r>
            <a:r>
              <a:rPr lang="fi-FI" dirty="0" smtClean="0">
                <a:hlinkClick r:id="rId4"/>
              </a:rPr>
              <a:t>www.sharethis.com</a:t>
            </a:r>
            <a:r>
              <a:rPr lang="fi-FI" dirty="0" smtClean="0"/>
              <a:t> )</a:t>
            </a:r>
            <a:endParaRPr lang="fi-FI" dirty="0"/>
          </a:p>
          <a:p>
            <a:pPr marL="457200" indent="-381000"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  <a:tabLst>
                <a:tab pos="542925" algn="l"/>
              </a:tabLst>
            </a:pPr>
            <a:r>
              <a:rPr lang="fi-FI" dirty="0"/>
              <a:t>Blogi</a:t>
            </a:r>
          </a:p>
          <a:p>
            <a:pPr marL="457200" indent="-381000"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  <a:tabLst>
                <a:tab pos="542925" algn="l"/>
              </a:tabLst>
            </a:pPr>
            <a:r>
              <a:rPr lang="fi-FI" dirty="0" smtClean="0"/>
              <a:t>Upotukset (sisältöjen ns. </a:t>
            </a:r>
            <a:r>
              <a:rPr lang="fi-FI" dirty="0" err="1" smtClean="0"/>
              <a:t>embeddaus</a:t>
            </a:r>
            <a:r>
              <a:rPr lang="fi-FI" dirty="0" smtClean="0"/>
              <a:t>)</a:t>
            </a:r>
            <a:endParaRPr lang="fi-FI" dirty="0"/>
          </a:p>
          <a:p>
            <a:pPr marL="457200" indent="-381000"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  <a:tabLst>
                <a:tab pos="542925" algn="l"/>
              </a:tabLst>
            </a:pPr>
            <a:r>
              <a:rPr lang="fi-FI" dirty="0"/>
              <a:t>Twitter-</a:t>
            </a:r>
            <a:r>
              <a:rPr lang="fi-FI" dirty="0" err="1"/>
              <a:t>fiidi</a:t>
            </a:r>
            <a:endParaRPr lang="fi-FI" dirty="0"/>
          </a:p>
          <a:p>
            <a:pPr marL="457200" indent="-381000"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  <a:tabLst>
                <a:tab pos="542925" algn="l"/>
              </a:tabLst>
            </a:pPr>
            <a:r>
              <a:rPr lang="fi-FI" dirty="0"/>
              <a:t>Linkit-</a:t>
            </a:r>
            <a:r>
              <a:rPr lang="fi-FI" dirty="0" err="1"/>
              <a:t>someen</a:t>
            </a:r>
            <a:r>
              <a:rPr lang="fi-FI" dirty="0"/>
              <a:t>, jos ajankohtaista</a:t>
            </a:r>
          </a:p>
          <a:p>
            <a:pPr marL="457200" indent="-381000"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  <a:tabLst>
                <a:tab pos="542925" algn="l"/>
              </a:tabLst>
            </a:pPr>
            <a:r>
              <a:rPr lang="fi-FI" dirty="0"/>
              <a:t>Koko sivusto </a:t>
            </a:r>
            <a:r>
              <a:rPr lang="fi-FI" dirty="0" err="1" smtClean="0"/>
              <a:t>some</a:t>
            </a:r>
            <a:r>
              <a:rPr lang="fi-FI" dirty="0" smtClean="0"/>
              <a:t>-alustalle ?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120795" y="284245"/>
            <a:ext cx="8501099" cy="91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2800" dirty="0"/>
              <a:t>Työkaluja </a:t>
            </a:r>
            <a:r>
              <a:rPr lang="fi-FI" sz="2800" dirty="0" err="1"/>
              <a:t>somen</a:t>
            </a:r>
            <a:r>
              <a:rPr lang="fi-FI" sz="2800" dirty="0"/>
              <a:t> hallintaan arjessa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357125" y="1713088"/>
            <a:ext cx="5153989" cy="428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fi-FI" sz="2400" dirty="0"/>
              <a:t>Facebook-sivun ylläpitäjälle kätevä</a:t>
            </a:r>
          </a:p>
          <a:p>
            <a:r>
              <a:rPr lang="fi-FI" sz="2400" dirty="0"/>
              <a:t>“</a:t>
            </a:r>
            <a:r>
              <a:rPr lang="fi-FI" sz="2400" dirty="0" err="1"/>
              <a:t>Pages</a:t>
            </a:r>
            <a:r>
              <a:rPr lang="fi-FI" sz="2400" dirty="0"/>
              <a:t> </a:t>
            </a:r>
            <a:r>
              <a:rPr lang="fi-FI" sz="2400" dirty="0" err="1"/>
              <a:t>manager</a:t>
            </a:r>
            <a:r>
              <a:rPr lang="fi-FI" sz="2400" dirty="0"/>
              <a:t>” mobiilisovellus, jolla </a:t>
            </a:r>
            <a:r>
              <a:rPr lang="fi-FI" sz="2400" dirty="0" smtClean="0"/>
              <a:t>hallitaan pelkästään sivuja</a:t>
            </a:r>
            <a:endParaRPr lang="fi-FI" sz="2400" dirty="0"/>
          </a:p>
          <a:p>
            <a:endParaRPr sz="2400" dirty="0"/>
          </a:p>
          <a:p>
            <a:r>
              <a:rPr lang="fi-FI" sz="2400" dirty="0"/>
              <a:t>Myös kävijätilastot näkee kätevästi sieltä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0201" y="998386"/>
            <a:ext cx="3213799" cy="571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53470" y="766401"/>
            <a:ext cx="8501099" cy="91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2400" dirty="0" err="1"/>
              <a:t>Tweetdeck</a:t>
            </a:r>
            <a:r>
              <a:rPr lang="fi-FI" sz="2400" dirty="0"/>
              <a:t>-sovelluksella voi hallita useampaa </a:t>
            </a:r>
            <a:r>
              <a:rPr lang="fi-FI" sz="2400" dirty="0" err="1"/>
              <a:t>twitter</a:t>
            </a:r>
            <a:r>
              <a:rPr lang="fi-FI" sz="2400" dirty="0"/>
              <a:t>-tiliä, esim. omaa ja työpaikan samaan aikaan. Näet myös eri aiheisiin liittyvät #</a:t>
            </a:r>
            <a:r>
              <a:rPr lang="fi-FI" sz="2400" dirty="0" err="1"/>
              <a:t>hashtagit</a:t>
            </a:r>
            <a:r>
              <a:rPr lang="fi-FI" sz="2400" dirty="0"/>
              <a:t> omina palstoinaan. 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144" y="2089310"/>
            <a:ext cx="6169749" cy="38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21458" y="438145"/>
            <a:ext cx="8501099" cy="91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2400"/>
              <a:t>Facebookin sivujen tarjoamat tilastot avaavat sivujen käytön aktiivisuutta ja yleisöä todella monipuolisesti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1000100" y="1857363"/>
            <a:ext cx="7929599" cy="428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12" y="1609725"/>
            <a:ext cx="9020175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21445" y="351570"/>
            <a:ext cx="8501099" cy="91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2400" b="1" smtClean="0"/>
              <a:t>Tutkimuskartoitus Nuorten netinkäytöstä/ Verke 2014</a:t>
            </a:r>
            <a:endParaRPr lang="fi-FI" sz="2400" b="1"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91775" y="1463013"/>
            <a:ext cx="7929599" cy="428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i-FI" sz="2200" smtClean="0"/>
              <a:t>V</a:t>
            </a:r>
            <a:r>
              <a:rPr lang="fi-FI" sz="2000" smtClean="0"/>
              <a:t>erkko mahdollistaa identiteettikokeilut, monipuolistaa ystävyyssuhteita, laajentaa kaveripiiriä ja tarjoaa vaikuttamisen mahdollisuuksia. </a:t>
            </a:r>
          </a:p>
          <a:p>
            <a:pPr rtl="0">
              <a:spcBef>
                <a:spcPts val="0"/>
              </a:spcBef>
              <a:buNone/>
            </a:pPr>
            <a:endParaRPr sz="2000" smtClean="0"/>
          </a:p>
          <a:p>
            <a:pPr rtl="0">
              <a:spcBef>
                <a:spcPts val="0"/>
              </a:spcBef>
              <a:buNone/>
            </a:pPr>
            <a:r>
              <a:rPr lang="fi-FI" sz="2000" smtClean="0"/>
              <a:t>Nuorten netinkäyttöä ei voi yleistää tietynlaiseen tapaan, mutta tiettyjä käyttäjätyyppejä on hahmotettavissa, kuten: Passiiviset, kontaktinhakuiset, intensiivikäyttäjät ja some-aktiivit</a:t>
            </a:r>
          </a:p>
          <a:p>
            <a:pPr rtl="0">
              <a:spcBef>
                <a:spcPts val="0"/>
              </a:spcBef>
              <a:buNone/>
            </a:pPr>
            <a:endParaRPr sz="2000" smtClean="0"/>
          </a:p>
          <a:p>
            <a:pPr rtl="0">
              <a:spcBef>
                <a:spcPts val="0"/>
              </a:spcBef>
              <a:buNone/>
            </a:pPr>
            <a:r>
              <a:rPr lang="fi-FI" sz="2000" smtClean="0"/>
              <a:t>Suurin ryhmä on kontaktinhakuiset, joka on myös tyttöjen suurin ryhmä, joka käyttää myös paljon sosiaalisen median palveluita, kuten Facebook, Youtube.  </a:t>
            </a:r>
          </a:p>
          <a:p>
            <a:pPr rtl="0">
              <a:spcBef>
                <a:spcPts val="0"/>
              </a:spcBef>
              <a:buNone/>
            </a:pPr>
            <a:endParaRPr sz="2000" smtClean="0"/>
          </a:p>
          <a:p>
            <a:pPr>
              <a:spcBef>
                <a:spcPts val="0"/>
              </a:spcBef>
              <a:buNone/>
            </a:pPr>
            <a:r>
              <a:rPr lang="fi-FI" sz="2000" smtClean="0"/>
              <a:t>Poikien suurin ryhmä on intensiivikäyttäjät, johon kuuluu runsas pelaaminen ja viihdepalveluiden käyttö. </a:t>
            </a:r>
            <a:endParaRPr lang="fi-FI" sz="2000"/>
          </a:p>
        </p:txBody>
      </p:sp>
      <p:sp>
        <p:nvSpPr>
          <p:cNvPr id="44" name="Shape 44"/>
          <p:cNvSpPr txBox="1"/>
          <p:nvPr/>
        </p:nvSpPr>
        <p:spPr>
          <a:xfrm>
            <a:off x="5982675" y="45014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200"/>
              <a:t>http://www.verke.org/ajankohtaista/uutiset/item/451-nuorten-verkkokulttuuria-kasitteleva-tutkimuskartoitus-julkaistu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42099" y="579438"/>
            <a:ext cx="8501122" cy="91347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2400" dirty="0"/>
              <a:t>Twitter on myös vastikään avannut omat tilastonsa kaikille käyttäjille. Näet esim. omien seuraajiesi kiinnostuksen kohteet. 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0718" y="1492908"/>
            <a:ext cx="4989199" cy="472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21445" y="688195"/>
            <a:ext cx="8501099" cy="91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2400"/>
              <a:t>Pikakatsaus kertoo käyttäjän luoman vaikutuksen, esim. kotisivuille tuloon. Esim. tämän käyttäjän yksi tweetti muuttuu keskimäärin kahdeksaksi klikkaukseksi kotisivuille. 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1000100" y="1857363"/>
            <a:ext cx="7929599" cy="428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600" y="2416800"/>
            <a:ext cx="7999399" cy="34399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2164" y="2997450"/>
            <a:ext cx="8501122" cy="913470"/>
          </a:xfrm>
        </p:spPr>
        <p:txBody>
          <a:bodyPr/>
          <a:lstStyle/>
          <a:p>
            <a:r>
              <a:rPr lang="fi-FI" dirty="0" smtClean="0"/>
              <a:t>Sisältö on kuitenkin kuningas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26.11.2014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11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9742" y="2602034"/>
            <a:ext cx="8501122" cy="913470"/>
          </a:xfrm>
        </p:spPr>
        <p:txBody>
          <a:bodyPr/>
          <a:lstStyle/>
          <a:p>
            <a:r>
              <a:rPr lang="fi-FI" dirty="0" smtClean="0"/>
              <a:t>Kiitos ja palaute!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26.11.2014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6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28595" y="591318"/>
            <a:ext cx="8501121" cy="91347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2400" b="1" dirty="0"/>
              <a:t>Uunituoretta dataa  - Suomalaisten netinkäyttö 6.11.2014 / Tilastokeskus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1950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fi-FI" sz="2100" dirty="0"/>
              <a:t>51 prosenttia 16 - 89 - vuotiaista seurasi yhteisöpalveluja vuonna </a:t>
            </a:r>
            <a:r>
              <a:rPr lang="fi-FI" sz="2100" dirty="0" smtClean="0"/>
              <a:t>2014 </a:t>
            </a:r>
          </a:p>
          <a:p>
            <a:pPr marL="95250" lvl="0" rtl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fi-FI" sz="2100" dirty="0"/>
          </a:p>
          <a:p>
            <a:pPr marL="457200" lvl="0" indent="-361950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fi-FI" sz="2100" dirty="0"/>
              <a:t>87 prosenttia väestöstä käytti </a:t>
            </a:r>
            <a:r>
              <a:rPr lang="fi-FI" sz="2100" dirty="0" smtClean="0"/>
              <a:t>internetiä, käyttäjämää</a:t>
            </a:r>
            <a:r>
              <a:rPr lang="fi-FI" sz="2100" dirty="0" smtClean="0"/>
              <a:t>rä ei enää kasva. Haku- ja ostofrekvenssi sen sijaan kasvaa.</a:t>
            </a:r>
            <a:endParaRPr lang="fi-FI" sz="2100" dirty="0" smtClean="0"/>
          </a:p>
          <a:p>
            <a:pPr marL="457200" lvl="0" indent="-361950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endParaRPr lang="fi-FI" sz="2100" dirty="0"/>
          </a:p>
          <a:p>
            <a:pPr marL="457200" lvl="0" indent="-361950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fi-FI" sz="2100" dirty="0" smtClean="0"/>
              <a:t>64 </a:t>
            </a:r>
            <a:r>
              <a:rPr lang="fi-FI" sz="2100" dirty="0"/>
              <a:t>prosenttia käytti nettiä monta kertaa </a:t>
            </a:r>
            <a:r>
              <a:rPr lang="fi-FI" sz="2100" dirty="0" smtClean="0"/>
              <a:t>päivässä</a:t>
            </a:r>
          </a:p>
          <a:p>
            <a:pPr marL="457200" lvl="0" indent="-361950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endParaRPr lang="fi-FI" sz="2100" dirty="0"/>
          </a:p>
          <a:p>
            <a:pPr marL="457200" lvl="0" indent="-361950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fi-FI" sz="2100" dirty="0"/>
              <a:t>Ostoksia tai tilauksia internetin kautta viimeisten kolmen kuukauden aikana tehneiden osuus kasvoi vuodessa neljä prosenttiyksikköä 48 </a:t>
            </a:r>
            <a:r>
              <a:rPr lang="fi-FI" sz="2100" dirty="0" smtClean="0"/>
              <a:t>prosenttiin</a:t>
            </a:r>
            <a:endParaRPr lang="fi-FI" sz="21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  <p:sp>
        <p:nvSpPr>
          <p:cNvPr id="52" name="Shape 52"/>
          <p:cNvSpPr txBox="1"/>
          <p:nvPr/>
        </p:nvSpPr>
        <p:spPr>
          <a:xfrm>
            <a:off x="798350" y="4915200"/>
            <a:ext cx="6367499" cy="194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100"/>
              <a:t>Suomen virallinen tilasto (SVT): Väestön tieto- ja viestintätekniikan käyttö [verkkojulkaisu].</a:t>
            </a:r>
          </a:p>
          <a:p>
            <a:pPr lvl="0" rtl="0">
              <a:spcBef>
                <a:spcPts val="0"/>
              </a:spcBef>
              <a:buNone/>
            </a:pPr>
            <a:r>
              <a:rPr lang="fi-FI" sz="1100"/>
              <a:t>ISSN=2341-8699. 2014. Helsinki: Tilastokeskus [viitattu: 18.11.2014].</a:t>
            </a:r>
          </a:p>
          <a:p>
            <a:pPr lvl="0" rtl="0">
              <a:spcBef>
                <a:spcPts val="0"/>
              </a:spcBef>
              <a:buNone/>
            </a:pPr>
            <a:r>
              <a:rPr lang="fi-FI" sz="1100"/>
              <a:t>Saantitapa: http://www.stat.fi/til/sutivi/2014/sutivi_2014_2014-11-06_tie_001_fi.html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mtClean="0"/>
              <a:t>Uunituoretta dataa  - Suomalaisten netinkäyttö 6.11.2014 / Tilastokeskus</a:t>
            </a:r>
            <a:endParaRPr lang="fi-FI" dirty="0"/>
          </a:p>
        </p:txBody>
      </p:sp>
      <p:sp>
        <p:nvSpPr>
          <p:cNvPr id="51" name="Shape 51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smtClean="0"/>
              <a:t>Sosiaalisen median kuten blogien ja keskustelupalstojen käyttö yleistyy edelleen</a:t>
            </a:r>
          </a:p>
          <a:p>
            <a:pPr lvl="0"/>
            <a:endParaRPr lang="fi-FI" smtClean="0"/>
          </a:p>
          <a:p>
            <a:pPr lvl="0"/>
            <a:r>
              <a:rPr lang="fi-FI" smtClean="0"/>
              <a:t>Tablettitietokoneet yleistyvät Suomessa nopeasti. Tabletti on käytössä 32 prosentissa talouksista</a:t>
            </a:r>
          </a:p>
          <a:p>
            <a:pPr lvl="0"/>
            <a:endParaRPr lang="fi-FI" smtClean="0"/>
          </a:p>
          <a:p>
            <a:pPr lvl="0"/>
            <a:r>
              <a:rPr lang="fi-FI" smtClean="0"/>
              <a:t>22 prosenttia suomalaisista oli viimeisten kolmen kuukauden aikana tallentanut tiedostoja niin sanotulle pilvipalvelimelle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  <p:sp>
        <p:nvSpPr>
          <p:cNvPr id="52" name="Shape 52"/>
          <p:cNvSpPr txBox="1"/>
          <p:nvPr/>
        </p:nvSpPr>
        <p:spPr>
          <a:xfrm>
            <a:off x="798350" y="4915200"/>
            <a:ext cx="6367499" cy="194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100"/>
              <a:t>Suomen virallinen tilasto (SVT): Väestön tieto- ja viestintätekniikan käyttö [verkkojulkaisu].</a:t>
            </a:r>
          </a:p>
          <a:p>
            <a:pPr lvl="0" rtl="0">
              <a:spcBef>
                <a:spcPts val="0"/>
              </a:spcBef>
              <a:buNone/>
            </a:pPr>
            <a:r>
              <a:rPr lang="fi-FI" sz="1100"/>
              <a:t>ISSN=2341-8699. 2014. Helsinki: Tilastokeskus [viitattu: 18.11.2014].</a:t>
            </a:r>
          </a:p>
          <a:p>
            <a:pPr lvl="0" rtl="0">
              <a:spcBef>
                <a:spcPts val="0"/>
              </a:spcBef>
              <a:buNone/>
            </a:pPr>
            <a:r>
              <a:rPr lang="fi-FI" sz="1100"/>
              <a:t>Saantitapa: http://www.stat.fi/til/sutivi/2014/sutivi_2014_2014-11-06_tie_001_fi.html</a:t>
            </a:r>
          </a:p>
        </p:txBody>
      </p:sp>
    </p:spTree>
    <p:extLst>
      <p:ext uri="{BB962C8B-B14F-4D97-AF65-F5344CB8AC3E}">
        <p14:creationId xmlns:p14="http://schemas.microsoft.com/office/powerpoint/2010/main" val="7375226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28595" y="928670"/>
            <a:ext cx="8501099" cy="91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076100" y="4294840"/>
            <a:ext cx="2067900" cy="4046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i-FI" sz="1100" dirty="0"/>
              <a:t>Suomen virallinen tilasto (SVT): Väestön tieto- ja viestintätekniikan käyttö [verkkojulkaisu].</a:t>
            </a:r>
          </a:p>
          <a:p>
            <a:pPr rtl="0">
              <a:spcBef>
                <a:spcPts val="0"/>
              </a:spcBef>
              <a:buNone/>
            </a:pPr>
            <a:r>
              <a:rPr lang="fi-FI" sz="1100" dirty="0"/>
              <a:t>ISSN=2341-8699. 2014. Helsinki: Tilastokeskus [viitattu: 18.11.2014].</a:t>
            </a:r>
          </a:p>
          <a:p>
            <a:pPr>
              <a:spcBef>
                <a:spcPts val="0"/>
              </a:spcBef>
              <a:buNone/>
            </a:pPr>
            <a:r>
              <a:rPr lang="fi-FI" sz="1100" dirty="0"/>
              <a:t>Saantitapa: http://www.stat.fi/til/sutivi/2014/sutivi_2014_2014-11-06_tie_001_fi.html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9090" y="0"/>
            <a:ext cx="7652976" cy="70839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  <p:sp>
        <p:nvSpPr>
          <p:cNvPr id="4" name="Ellipsi 3"/>
          <p:cNvSpPr/>
          <p:nvPr/>
        </p:nvSpPr>
        <p:spPr>
          <a:xfrm>
            <a:off x="-178676" y="3394841"/>
            <a:ext cx="2186152" cy="357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-201536" y="3939540"/>
            <a:ext cx="2186152" cy="11201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" name="Suora nuoliyhdysviiva 4"/>
          <p:cNvCxnSpPr/>
          <p:nvPr/>
        </p:nvCxnSpPr>
        <p:spPr>
          <a:xfrm>
            <a:off x="2007476" y="214289"/>
            <a:ext cx="0" cy="2775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2400" b="1" dirty="0"/>
              <a:t>Sosiaalisen median käyttö on kasvanut </a:t>
            </a:r>
            <a:r>
              <a:rPr lang="fi-FI" sz="2400" b="1" dirty="0" smtClean="0"/>
              <a:t>edelleen</a:t>
            </a:r>
            <a:endParaRPr lang="fi-FI" sz="2400" b="1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599" y="1278385"/>
            <a:ext cx="6749031" cy="500811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6030825" y="30971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100"/>
              <a:t>Suomen virallinen tilasto (SVT): Väestön tieto- ja viestintätekniikan käyttö [verkkojulkaisu].</a:t>
            </a:r>
          </a:p>
          <a:p>
            <a:pPr lvl="0" rtl="0">
              <a:spcBef>
                <a:spcPts val="0"/>
              </a:spcBef>
              <a:buNone/>
            </a:pPr>
            <a:r>
              <a:rPr lang="fi-FI" sz="1100"/>
              <a:t>ISSN=2341-8699. 2014. Helsinki: Tilastokeskus [viitattu: 18.11.2014].</a:t>
            </a:r>
          </a:p>
          <a:p>
            <a:pPr lvl="0" rtl="0">
              <a:spcBef>
                <a:spcPts val="0"/>
              </a:spcBef>
              <a:buNone/>
            </a:pPr>
            <a:r>
              <a:rPr lang="fi-FI" sz="1100"/>
              <a:t>Saantitapa: http://www.stat.fi/til/sutivi/2014/sutivi_2014_2014-11-06_tie_001_fi.html</a:t>
            </a:r>
          </a:p>
        </p:txBody>
      </p:sp>
      <p:cxnSp>
        <p:nvCxnSpPr>
          <p:cNvPr id="5" name="Suora nuoliyhdysviiva 4"/>
          <p:cNvCxnSpPr/>
          <p:nvPr/>
        </p:nvCxnSpPr>
        <p:spPr>
          <a:xfrm flipV="1">
            <a:off x="309610" y="2662714"/>
            <a:ext cx="561975" cy="1699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 sz="2400" dirty="0"/>
              <a:t>Tyypillinen suomalainen </a:t>
            </a:r>
            <a:r>
              <a:rPr lang="fi-FI" sz="2400" dirty="0" err="1"/>
              <a:t>some</a:t>
            </a:r>
            <a:r>
              <a:rPr lang="fi-FI" sz="2400" dirty="0"/>
              <a:t>-käyttäjä sanoo seuraavansa päivittäin, muttei “useasti” </a:t>
            </a:r>
            <a:r>
              <a:rPr lang="fi-FI" sz="2400" dirty="0" smtClean="0"/>
              <a:t>päivässä</a:t>
            </a:r>
            <a:endParaRPr lang="fi-FI" sz="24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26.11.2014</a:t>
            </a:r>
            <a:endParaRPr lang="fi-FI"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039" y="1461505"/>
            <a:ext cx="8696918" cy="46907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uora nuoliyhdysviiva 5"/>
          <p:cNvCxnSpPr/>
          <p:nvPr/>
        </p:nvCxnSpPr>
        <p:spPr>
          <a:xfrm flipV="1">
            <a:off x="532446" y="3062796"/>
            <a:ext cx="8318591" cy="95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ähköinen Liiketoiminta Suomi Oy">
  <a:themeElements>
    <a:clrScheme name="Sähköinen Liiketoiminta Suomi Oy">
      <a:dk1>
        <a:srgbClr val="3A3A3A"/>
      </a:dk1>
      <a:lt1>
        <a:srgbClr val="FFFFFF"/>
      </a:lt1>
      <a:dk2>
        <a:srgbClr val="3A3A3A"/>
      </a:dk2>
      <a:lt2>
        <a:srgbClr val="FFFFFF"/>
      </a:lt2>
      <a:accent1>
        <a:srgbClr val="FFB400"/>
      </a:accent1>
      <a:accent2>
        <a:srgbClr val="938953"/>
      </a:accent2>
      <a:accent3>
        <a:srgbClr val="8DB3E2"/>
      </a:accent3>
      <a:accent4>
        <a:srgbClr val="414141"/>
      </a:accent4>
      <a:accent5>
        <a:srgbClr val="DBE5F1"/>
      </a:accent5>
      <a:accent6>
        <a:srgbClr val="D99694"/>
      </a:accent6>
      <a:hlink>
        <a:srgbClr val="548DD4"/>
      </a:hlink>
      <a:folHlink>
        <a:srgbClr val="8DB3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kautettu suunnittelumalli">
  <a:themeElements>
    <a:clrScheme name="Sähköinen Liiketoiminta Suomi Oy">
      <a:dk1>
        <a:srgbClr val="3A3A3A"/>
      </a:dk1>
      <a:lt1>
        <a:srgbClr val="FFFFFF"/>
      </a:lt1>
      <a:dk2>
        <a:srgbClr val="3A3A3A"/>
      </a:dk2>
      <a:lt2>
        <a:srgbClr val="FFFFFF"/>
      </a:lt2>
      <a:accent1>
        <a:srgbClr val="FFB400"/>
      </a:accent1>
      <a:accent2>
        <a:srgbClr val="938953"/>
      </a:accent2>
      <a:accent3>
        <a:srgbClr val="8DB3E2"/>
      </a:accent3>
      <a:accent4>
        <a:srgbClr val="414141"/>
      </a:accent4>
      <a:accent5>
        <a:srgbClr val="DBE5F1"/>
      </a:accent5>
      <a:accent6>
        <a:srgbClr val="D99694"/>
      </a:accent6>
      <a:hlink>
        <a:srgbClr val="548DD4"/>
      </a:hlink>
      <a:folHlink>
        <a:srgbClr val="8DB3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5845</TotalTime>
  <Words>1359</Words>
  <Application>Microsoft Office PowerPoint</Application>
  <PresentationFormat>Näytössä katseltava diaesitys (4:3)</PresentationFormat>
  <Paragraphs>444</Paragraphs>
  <Slides>43</Slides>
  <Notes>36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43</vt:i4>
      </vt:variant>
    </vt:vector>
  </HeadingPairs>
  <TitlesOfParts>
    <vt:vector size="53" baseType="lpstr">
      <vt:lpstr>Arial Unicode MS</vt:lpstr>
      <vt:lpstr>MS Gothic</vt:lpstr>
      <vt:lpstr>Arial</vt:lpstr>
      <vt:lpstr>Calibri</vt:lpstr>
      <vt:lpstr>Courier New</vt:lpstr>
      <vt:lpstr>Garamond</vt:lpstr>
      <vt:lpstr>Times New Roman</vt:lpstr>
      <vt:lpstr>Wingdings</vt:lpstr>
      <vt:lpstr>Sähköinen Liiketoiminta Suomi Oy</vt:lpstr>
      <vt:lpstr>Mukautettu suunnittelumalli</vt:lpstr>
      <vt:lpstr>Some markkinoinnissa ja etenkin nuorison käytössä</vt:lpstr>
      <vt:lpstr>Kirsi Mikkola  kirsi.mikkola@liiketoiminta.info   www.facebook.com/kirsimikkola  twitter.com/kirsimikkola  twitter.com/liiketoiminta  www.linkedin.com/in/kirsimikkola www.slideshare.net/kirsimikkola   </vt:lpstr>
      <vt:lpstr>Saat tietoa tänään</vt:lpstr>
      <vt:lpstr>Tutkimuskartoitus Nuorten netinkäytöstä/ Verke 2014</vt:lpstr>
      <vt:lpstr>Uunituoretta dataa  - Suomalaisten netinkäyttö 6.11.2014 / Tilastokeskus</vt:lpstr>
      <vt:lpstr>Uunituoretta dataa  - Suomalaisten netinkäyttö 6.11.2014 / Tilastokeskus</vt:lpstr>
      <vt:lpstr>PowerPoint-esitys</vt:lpstr>
      <vt:lpstr>Sosiaalisen median käyttö on kasvanut edelleen</vt:lpstr>
      <vt:lpstr>Tyypillinen suomalainen some-käyttäjä sanoo seuraavansa päivittäin, muttei “useasti” päivässä</vt:lpstr>
      <vt:lpstr>Mitä nuorempi sitä enemmän jaetaan sisältöä keskimäärin</vt:lpstr>
      <vt:lpstr>Screen stacking tarkoittaa usean ruudun samanaikaista käyttöä</vt:lpstr>
      <vt:lpstr>Suomalaiset käyttävät mobiilia pitkin päivää. Suhteellisesti suurin osuus on ennen nukkumaanmenoa ja aamulla herätessä. </vt:lpstr>
      <vt:lpstr>Suomalaiset suosituimmat palvelut TNS-gallupin mukaan</vt:lpstr>
      <vt:lpstr>Miehet ja nuoret aktiivisempia sisällöntuottajia. Vanhemmat tyytyvät kuluttamaan. </vt:lpstr>
      <vt:lpstr>Tavanomainen käyttöaika laitteella 16-24 vuotiailla on n. 6 tuntia päivässä.</vt:lpstr>
      <vt:lpstr>Suomalaisten some-profiilit  kokonaisuudessaan Ylen mukaan 2013</vt:lpstr>
      <vt:lpstr>Suomalaisten nuorten suosituimmat palvelut 13-29v 2013</vt:lpstr>
      <vt:lpstr>Esimerkki Kisakallio  http://www.kisakallio.fi/ https://www.youtube.com/user/KisakallionUO https://www.facebook.com/KisakallionUrheiluopisto https://twitter.com/kisakallio http://kisakallio.kuvat.fi/kuvat/ http://www.enjoygram.com/kisakallio  </vt:lpstr>
      <vt:lpstr>Instagram esimerkki http://www.enjoygram.com/tag/ysao </vt:lpstr>
      <vt:lpstr>Instagram - hetken ja tunnelman jakamista kuvien kautta - erilaiset filtterit helpottavat viimeistelyä ja virheiden (sävyt yms.) korjaamista Instagram on ennenkaikkea MOBIILISSA toimiva sosiaalisen median palvelu, joka perustuu hashtageihin #avainsana</vt:lpstr>
      <vt:lpstr>Hashtagit = avainsanat = tagit</vt:lpstr>
      <vt:lpstr>Intstagramin hyödyntäminen markkinoinnissa</vt:lpstr>
      <vt:lpstr>Instagramin hyödyntäminen markkinoinnissa </vt:lpstr>
      <vt:lpstr>Instagramin hyödyntäminen markkinoinnissa </vt:lpstr>
      <vt:lpstr> Muutama sana Facebook uusista tuulista</vt:lpstr>
      <vt:lpstr>Facebook-markkinoinnin uutiset</vt:lpstr>
      <vt:lpstr>Facebook-markkinoinnin uutiset</vt:lpstr>
      <vt:lpstr>Ilmaiset Facebook-päivitykset uutisia</vt:lpstr>
      <vt:lpstr>Esimerkki liian mainosmaisesta päivityksestä Facebookin mielestä</vt:lpstr>
      <vt:lpstr>Mitkä ilmaiset sivupäivitykset saavat näkyvyyttä Facebookissa</vt:lpstr>
      <vt:lpstr>Mitkä ilmaiset sivupäivitykset saavat näkyvyyttä Facebookissa</vt:lpstr>
      <vt:lpstr>PowerPoint-esitys</vt:lpstr>
      <vt:lpstr>Suurista suomalaisbrändeistä aktiivisimmat asiakaspalvelijat Lähde: Socialbakers 11/2014</vt:lpstr>
      <vt:lpstr>Suurimmat suomalaiset brändit Facebooksissa Socialbakersin mukaan 11/2014</vt:lpstr>
      <vt:lpstr>Miten sometus kannattaisi näkyä verkkosivulla?</vt:lpstr>
      <vt:lpstr>Some-kotivuilla - Perus-tsekkauslista - Mitä voit tehdä </vt:lpstr>
      <vt:lpstr>Työkaluja somen hallintaan arjessa</vt:lpstr>
      <vt:lpstr>Tweetdeck-sovelluksella voi hallita useampaa twitter-tiliä, esim. omaa ja työpaikan samaan aikaan. Näet myös eri aiheisiin liittyvät #hashtagit omina palstoinaan. </vt:lpstr>
      <vt:lpstr>Facebookin sivujen tarjoamat tilastot avaavat sivujen käytön aktiivisuutta ja yleisöä todella monipuolisesti</vt:lpstr>
      <vt:lpstr>Twitter on myös vastikään avannut omat tilastonsa kaikille käyttäjille. Näet esim. omien seuraajiesi kiinnostuksen kohteet. </vt:lpstr>
      <vt:lpstr>Pikakatsaus kertoo käyttäjän luoman vaikutuksen, esim. kotisivuille tuloon. Esim. tämän käyttäjän yksi tweetti muuttuu keskimäärin kahdeksaksi klikkaukseksi kotisivuille. </vt:lpstr>
      <vt:lpstr>Sisältö on kuitenkin kuningas</vt:lpstr>
      <vt:lpstr>Kiitos ja palaute!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nuorison käytössä</dc:title>
  <dc:creator>Kirsi Mikkola</dc:creator>
  <cp:lastModifiedBy>Kirsi Mikkola</cp:lastModifiedBy>
  <cp:revision>14</cp:revision>
  <dcterms:modified xsi:type="dcterms:W3CDTF">2014-11-24T16:57:30Z</dcterms:modified>
</cp:coreProperties>
</file>